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32918400" cy="43891200"/>
  <p:notesSz cx="6858000" cy="9144000"/>
  <p:defaultTextStyle>
    <a:defPPr>
      <a:defRPr lang="en-US"/>
    </a:defPPr>
    <a:lvl1pPr marL="0" algn="l" defTabSz="2194514" rtl="0" eaLnBrk="1" latinLnBrk="0" hangingPunct="1">
      <a:defRPr sz="8700" kern="1200">
        <a:solidFill>
          <a:schemeClr val="tx1"/>
        </a:solidFill>
        <a:latin typeface="+mn-lt"/>
        <a:ea typeface="+mn-ea"/>
        <a:cs typeface="+mn-cs"/>
      </a:defRPr>
    </a:lvl1pPr>
    <a:lvl2pPr marL="2194514" algn="l" defTabSz="2194514" rtl="0" eaLnBrk="1" latinLnBrk="0" hangingPunct="1">
      <a:defRPr sz="8700" kern="1200">
        <a:solidFill>
          <a:schemeClr val="tx1"/>
        </a:solidFill>
        <a:latin typeface="+mn-lt"/>
        <a:ea typeface="+mn-ea"/>
        <a:cs typeface="+mn-cs"/>
      </a:defRPr>
    </a:lvl2pPr>
    <a:lvl3pPr marL="4389028" algn="l" defTabSz="2194514" rtl="0" eaLnBrk="1" latinLnBrk="0" hangingPunct="1">
      <a:defRPr sz="8700" kern="1200">
        <a:solidFill>
          <a:schemeClr val="tx1"/>
        </a:solidFill>
        <a:latin typeface="+mn-lt"/>
        <a:ea typeface="+mn-ea"/>
        <a:cs typeface="+mn-cs"/>
      </a:defRPr>
    </a:lvl3pPr>
    <a:lvl4pPr marL="6583543" algn="l" defTabSz="2194514" rtl="0" eaLnBrk="1" latinLnBrk="0" hangingPunct="1">
      <a:defRPr sz="8700" kern="1200">
        <a:solidFill>
          <a:schemeClr val="tx1"/>
        </a:solidFill>
        <a:latin typeface="+mn-lt"/>
        <a:ea typeface="+mn-ea"/>
        <a:cs typeface="+mn-cs"/>
      </a:defRPr>
    </a:lvl4pPr>
    <a:lvl5pPr marL="8778057" algn="l" defTabSz="2194514" rtl="0" eaLnBrk="1" latinLnBrk="0" hangingPunct="1">
      <a:defRPr sz="8700" kern="1200">
        <a:solidFill>
          <a:schemeClr val="tx1"/>
        </a:solidFill>
        <a:latin typeface="+mn-lt"/>
        <a:ea typeface="+mn-ea"/>
        <a:cs typeface="+mn-cs"/>
      </a:defRPr>
    </a:lvl5pPr>
    <a:lvl6pPr marL="10972571" algn="l" defTabSz="2194514" rtl="0" eaLnBrk="1" latinLnBrk="0" hangingPunct="1">
      <a:defRPr sz="8700" kern="1200">
        <a:solidFill>
          <a:schemeClr val="tx1"/>
        </a:solidFill>
        <a:latin typeface="+mn-lt"/>
        <a:ea typeface="+mn-ea"/>
        <a:cs typeface="+mn-cs"/>
      </a:defRPr>
    </a:lvl6pPr>
    <a:lvl7pPr marL="13167085" algn="l" defTabSz="2194514" rtl="0" eaLnBrk="1" latinLnBrk="0" hangingPunct="1">
      <a:defRPr sz="8700" kern="1200">
        <a:solidFill>
          <a:schemeClr val="tx1"/>
        </a:solidFill>
        <a:latin typeface="+mn-lt"/>
        <a:ea typeface="+mn-ea"/>
        <a:cs typeface="+mn-cs"/>
      </a:defRPr>
    </a:lvl7pPr>
    <a:lvl8pPr marL="15361599" algn="l" defTabSz="2194514" rtl="0" eaLnBrk="1" latinLnBrk="0" hangingPunct="1">
      <a:defRPr sz="8700" kern="1200">
        <a:solidFill>
          <a:schemeClr val="tx1"/>
        </a:solidFill>
        <a:latin typeface="+mn-lt"/>
        <a:ea typeface="+mn-ea"/>
        <a:cs typeface="+mn-cs"/>
      </a:defRPr>
    </a:lvl8pPr>
    <a:lvl9pPr marL="17556115" algn="l" defTabSz="2194514" rtl="0" eaLnBrk="1" latinLnBrk="0" hangingPunct="1">
      <a:defRPr sz="87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well, Renee' [VDPAM]" initials="RD"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CFBA"/>
    <a:srgbClr val="EAE2B7"/>
    <a:srgbClr val="DBCEA5"/>
    <a:srgbClr val="C4B796"/>
    <a:srgbClr val="C8102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1538" autoAdjust="0"/>
    <p:restoredTop sz="80840" autoAdjust="0"/>
  </p:normalViewPr>
  <p:slideViewPr>
    <p:cSldViewPr snapToGrid="0" snapToObjects="1" showGuides="1">
      <p:cViewPr>
        <p:scale>
          <a:sx n="33" d="100"/>
          <a:sy n="33" d="100"/>
        </p:scale>
        <p:origin x="-1266" y="-72"/>
      </p:cViewPr>
      <p:guideLst>
        <p:guide orient="horz" pos="14577"/>
        <p:guide pos="1952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lchris\Desktop\Summer%20Scholars\Graph%20for%20Poster.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Average Density of Collected Samples per Month</a:t>
            </a:r>
          </a:p>
        </c:rich>
      </c:tx>
      <c:layout/>
      <c:overlay val="0"/>
    </c:title>
    <c:autoTitleDeleted val="0"/>
    <c:plotArea>
      <c:layout/>
      <c:barChart>
        <c:barDir val="col"/>
        <c:grouping val="clustered"/>
        <c:varyColors val="0"/>
        <c:ser>
          <c:idx val="0"/>
          <c:order val="0"/>
          <c:tx>
            <c:v>Dry Matter Density May</c:v>
          </c:tx>
          <c:spPr>
            <a:solidFill>
              <a:schemeClr val="tx2">
                <a:lumMod val="75000"/>
              </a:schemeClr>
            </a:solidFill>
          </c:spPr>
          <c:invertIfNegative val="0"/>
          <c:dLbls>
            <c:numFmt formatCode="#,##0.00" sourceLinked="0"/>
            <c:showLegendKey val="0"/>
            <c:showVal val="1"/>
            <c:showCatName val="0"/>
            <c:showSerName val="0"/>
            <c:showPercent val="0"/>
            <c:showBubbleSize val="0"/>
            <c:showLeaderLines val="0"/>
          </c:dLbls>
          <c:val>
            <c:numRef>
              <c:f>Sheet3!$A$9</c:f>
              <c:numCache>
                <c:formatCode>0.00</c:formatCode>
                <c:ptCount val="1"/>
                <c:pt idx="0">
                  <c:v>5609.8691821972252</c:v>
                </c:pt>
              </c:numCache>
            </c:numRef>
          </c:val>
        </c:ser>
        <c:ser>
          <c:idx val="1"/>
          <c:order val="1"/>
          <c:tx>
            <c:v>Dry Matter Density June</c:v>
          </c:tx>
          <c:spPr>
            <a:solidFill>
              <a:schemeClr val="accent3">
                <a:lumMod val="75000"/>
              </a:schemeClr>
            </a:solidFill>
          </c:spPr>
          <c:invertIfNegative val="0"/>
          <c:dLbls>
            <c:numFmt formatCode="#,##0.00" sourceLinked="0"/>
            <c:showLegendKey val="0"/>
            <c:showVal val="1"/>
            <c:showCatName val="0"/>
            <c:showSerName val="0"/>
            <c:showPercent val="0"/>
            <c:showBubbleSize val="0"/>
            <c:showLeaderLines val="0"/>
          </c:dLbls>
          <c:val>
            <c:numRef>
              <c:f>Sheet3!$A$17</c:f>
              <c:numCache>
                <c:formatCode>0.00</c:formatCode>
                <c:ptCount val="1"/>
                <c:pt idx="0">
                  <c:v>6183.0714891710304</c:v>
                </c:pt>
              </c:numCache>
            </c:numRef>
          </c:val>
        </c:ser>
        <c:ser>
          <c:idx val="2"/>
          <c:order val="2"/>
          <c:tx>
            <c:v>Dry Matter Density July</c:v>
          </c:tx>
          <c:spPr>
            <a:solidFill>
              <a:schemeClr val="accent2">
                <a:lumMod val="75000"/>
              </a:schemeClr>
            </a:solidFill>
          </c:spPr>
          <c:invertIfNegative val="0"/>
          <c:dLbls>
            <c:numFmt formatCode="#,##0.00" sourceLinked="0"/>
            <c:showLegendKey val="0"/>
            <c:showVal val="1"/>
            <c:showCatName val="0"/>
            <c:showSerName val="0"/>
            <c:showPercent val="0"/>
            <c:showBubbleSize val="0"/>
            <c:showLeaderLines val="0"/>
          </c:dLbls>
          <c:val>
            <c:numRef>
              <c:f>Sheet3!$A$25</c:f>
              <c:numCache>
                <c:formatCode>General</c:formatCode>
                <c:ptCount val="1"/>
                <c:pt idx="0">
                  <c:v>4786.5680456782129</c:v>
                </c:pt>
              </c:numCache>
            </c:numRef>
          </c:val>
        </c:ser>
        <c:dLbls>
          <c:showLegendKey val="0"/>
          <c:showVal val="1"/>
          <c:showCatName val="0"/>
          <c:showSerName val="0"/>
          <c:showPercent val="0"/>
          <c:showBubbleSize val="0"/>
        </c:dLbls>
        <c:gapWidth val="150"/>
        <c:axId val="106431616"/>
        <c:axId val="106433536"/>
      </c:barChart>
      <c:catAx>
        <c:axId val="106431616"/>
        <c:scaling>
          <c:orientation val="minMax"/>
        </c:scaling>
        <c:delete val="0"/>
        <c:axPos val="b"/>
        <c:title>
          <c:tx>
            <c:rich>
              <a:bodyPr/>
              <a:lstStyle/>
              <a:p>
                <a:pPr>
                  <a:defRPr/>
                </a:pPr>
                <a:r>
                  <a:rPr lang="en-US"/>
                  <a:t>Month</a:t>
                </a:r>
              </a:p>
            </c:rich>
          </c:tx>
          <c:layout/>
          <c:overlay val="0"/>
        </c:title>
        <c:majorTickMark val="none"/>
        <c:minorTickMark val="none"/>
        <c:tickLblPos val="none"/>
        <c:crossAx val="106433536"/>
        <c:crosses val="autoZero"/>
        <c:auto val="1"/>
        <c:lblAlgn val="ctr"/>
        <c:lblOffset val="100"/>
        <c:noMultiLvlLbl val="0"/>
      </c:catAx>
      <c:valAx>
        <c:axId val="106433536"/>
        <c:scaling>
          <c:orientation val="minMax"/>
        </c:scaling>
        <c:delete val="0"/>
        <c:axPos val="l"/>
        <c:majorGridlines/>
        <c:title>
          <c:tx>
            <c:rich>
              <a:bodyPr rot="-5400000" vert="horz"/>
              <a:lstStyle/>
              <a:p>
                <a:pPr>
                  <a:defRPr/>
                </a:pPr>
                <a:r>
                  <a:rPr lang="en-US"/>
                  <a:t>Kilograms DM/Hectare</a:t>
                </a:r>
              </a:p>
            </c:rich>
          </c:tx>
          <c:layout/>
          <c:overlay val="0"/>
        </c:title>
        <c:numFmt formatCode="0.00" sourceLinked="1"/>
        <c:majorTickMark val="out"/>
        <c:minorTickMark val="none"/>
        <c:tickLblPos val="nextTo"/>
        <c:crossAx val="106431616"/>
        <c:crosses val="autoZero"/>
        <c:crossBetween val="between"/>
      </c:valAx>
    </c:plotArea>
    <c:legend>
      <c:legendPos val="r"/>
      <c:layout/>
      <c:overlay val="0"/>
    </c:legend>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Average Height of Collected Samples per Month</a:t>
            </a:r>
          </a:p>
        </c:rich>
      </c:tx>
      <c:layout/>
      <c:overlay val="0"/>
    </c:title>
    <c:autoTitleDeleted val="0"/>
    <c:plotArea>
      <c:layout/>
      <c:barChart>
        <c:barDir val="col"/>
        <c:grouping val="clustered"/>
        <c:varyColors val="0"/>
        <c:ser>
          <c:idx val="0"/>
          <c:order val="0"/>
          <c:tx>
            <c:v>Standing Height Average May</c:v>
          </c:tx>
          <c:spPr>
            <a:solidFill>
              <a:schemeClr val="tx2">
                <a:lumMod val="75000"/>
              </a:schemeClr>
            </a:solidFill>
          </c:spPr>
          <c:invertIfNegative val="0"/>
          <c:dLbls>
            <c:numFmt formatCode="#,##0.00" sourceLinked="0"/>
            <c:showLegendKey val="0"/>
            <c:showVal val="1"/>
            <c:showCatName val="0"/>
            <c:showSerName val="0"/>
            <c:showPercent val="0"/>
            <c:showBubbleSize val="0"/>
            <c:showLeaderLines val="0"/>
          </c:dLbls>
          <c:cat>
            <c:multiLvlStrRef>
              <c:f>Sheet2!$A$2:$B$23</c:f>
              <c:multiLvlStrCache>
                <c:ptCount val="2"/>
                <c:lvl>
                  <c:pt idx="0">
                    <c:v>6</c:v>
                  </c:pt>
                  <c:pt idx="1">
                    <c:v>July</c:v>
                  </c:pt>
                </c:lvl>
                <c:lvl>
                  <c:pt idx="0">
                    <c:v>5</c:v>
                  </c:pt>
                  <c:pt idx="1">
                    <c:v>July</c:v>
                  </c:pt>
                </c:lvl>
                <c:lvl>
                  <c:pt idx="0">
                    <c:v>4</c:v>
                  </c:pt>
                  <c:pt idx="1">
                    <c:v>July</c:v>
                  </c:pt>
                </c:lvl>
                <c:lvl>
                  <c:pt idx="0">
                    <c:v>3</c:v>
                  </c:pt>
                  <c:pt idx="1">
                    <c:v>July</c:v>
                  </c:pt>
                </c:lvl>
                <c:lvl>
                  <c:pt idx="0">
                    <c:v>2</c:v>
                  </c:pt>
                  <c:pt idx="1">
                    <c:v>July</c:v>
                  </c:pt>
                </c:lvl>
                <c:lvl>
                  <c:pt idx="0">
                    <c:v>1</c:v>
                  </c:pt>
                  <c:pt idx="1">
                    <c:v>July</c:v>
                  </c:pt>
                </c:lvl>
                <c:lvl>
                  <c:pt idx="0">
                    <c:v>6</c:v>
                  </c:pt>
                  <c:pt idx="1">
                    <c:v>June</c:v>
                  </c:pt>
                </c:lvl>
                <c:lvl>
                  <c:pt idx="0">
                    <c:v>5</c:v>
                  </c:pt>
                  <c:pt idx="1">
                    <c:v>June</c:v>
                  </c:pt>
                </c:lvl>
                <c:lvl>
                  <c:pt idx="0">
                    <c:v>4</c:v>
                  </c:pt>
                  <c:pt idx="1">
                    <c:v>June</c:v>
                  </c:pt>
                </c:lvl>
                <c:lvl>
                  <c:pt idx="0">
                    <c:v>3</c:v>
                  </c:pt>
                  <c:pt idx="1">
                    <c:v>June</c:v>
                  </c:pt>
                </c:lvl>
                <c:lvl>
                  <c:pt idx="0">
                    <c:v>2</c:v>
                  </c:pt>
                  <c:pt idx="1">
                    <c:v>June</c:v>
                  </c:pt>
                </c:lvl>
                <c:lvl>
                  <c:pt idx="0">
                    <c:v>1</c:v>
                  </c:pt>
                  <c:pt idx="1">
                    <c:v>June</c:v>
                  </c:pt>
                </c:lvl>
                <c:lvl>
                  <c:pt idx="0">
                    <c:v>6</c:v>
                  </c:pt>
                  <c:pt idx="1">
                    <c:v>May</c:v>
                  </c:pt>
                </c:lvl>
                <c:lvl>
                  <c:pt idx="0">
                    <c:v>5</c:v>
                  </c:pt>
                  <c:pt idx="1">
                    <c:v>May</c:v>
                  </c:pt>
                </c:lvl>
                <c:lvl>
                  <c:pt idx="0">
                    <c:v>4</c:v>
                  </c:pt>
                  <c:pt idx="1">
                    <c:v>May</c:v>
                  </c:pt>
                </c:lvl>
                <c:lvl>
                  <c:pt idx="0">
                    <c:v>3</c:v>
                  </c:pt>
                  <c:pt idx="1">
                    <c:v>May</c:v>
                  </c:pt>
                </c:lvl>
                <c:lvl>
                  <c:pt idx="0">
                    <c:v>2</c:v>
                  </c:pt>
                  <c:pt idx="1">
                    <c:v>May</c:v>
                  </c:pt>
                </c:lvl>
                <c:lvl>
                  <c:pt idx="0">
                    <c:v>1</c:v>
                  </c:pt>
                  <c:pt idx="1">
                    <c:v>May</c:v>
                  </c:pt>
                </c:lvl>
              </c:multiLvlStrCache>
            </c:multiLvlStrRef>
          </c:cat>
          <c:val>
            <c:numRef>
              <c:f>Sheet2!$C$9</c:f>
              <c:numCache>
                <c:formatCode>General</c:formatCode>
                <c:ptCount val="1"/>
                <c:pt idx="0">
                  <c:v>31.114999999999998</c:v>
                </c:pt>
              </c:numCache>
            </c:numRef>
          </c:val>
        </c:ser>
        <c:ser>
          <c:idx val="2"/>
          <c:order val="1"/>
          <c:tx>
            <c:v>Standing Height Average June</c:v>
          </c:tx>
          <c:spPr>
            <a:solidFill>
              <a:schemeClr val="accent3">
                <a:lumMod val="75000"/>
              </a:schemeClr>
            </a:solidFill>
          </c:spPr>
          <c:invertIfNegative val="0"/>
          <c:val>
            <c:numRef>
              <c:f>Sheet2!$C$17</c:f>
              <c:numCache>
                <c:formatCode>General</c:formatCode>
                <c:ptCount val="1"/>
                <c:pt idx="0">
                  <c:v>34.29</c:v>
                </c:pt>
              </c:numCache>
            </c:numRef>
          </c:val>
        </c:ser>
        <c:ser>
          <c:idx val="1"/>
          <c:order val="2"/>
          <c:tx>
            <c:v>Standing Height Average July</c:v>
          </c:tx>
          <c:spPr>
            <a:solidFill>
              <a:schemeClr val="accent2">
                <a:lumMod val="75000"/>
              </a:schemeClr>
            </a:solidFill>
          </c:spPr>
          <c:invertIfNegative val="0"/>
          <c:dLbls>
            <c:numFmt formatCode="#,##0.00" sourceLinked="0"/>
            <c:showLegendKey val="0"/>
            <c:showVal val="1"/>
            <c:showCatName val="0"/>
            <c:showSerName val="0"/>
            <c:showPercent val="0"/>
            <c:showBubbleSize val="0"/>
            <c:showLeaderLines val="0"/>
          </c:dLbls>
          <c:val>
            <c:numRef>
              <c:f>Sheet2!$C$25</c:f>
              <c:numCache>
                <c:formatCode>General</c:formatCode>
                <c:ptCount val="1"/>
                <c:pt idx="0">
                  <c:v>24.659166666666671</c:v>
                </c:pt>
              </c:numCache>
            </c:numRef>
          </c:val>
        </c:ser>
        <c:dLbls>
          <c:showLegendKey val="0"/>
          <c:showVal val="1"/>
          <c:showCatName val="0"/>
          <c:showSerName val="0"/>
          <c:showPercent val="0"/>
          <c:showBubbleSize val="0"/>
        </c:dLbls>
        <c:gapWidth val="150"/>
        <c:axId val="106448000"/>
        <c:axId val="106475904"/>
      </c:barChart>
      <c:catAx>
        <c:axId val="106448000"/>
        <c:scaling>
          <c:orientation val="minMax"/>
        </c:scaling>
        <c:delete val="0"/>
        <c:axPos val="b"/>
        <c:title>
          <c:tx>
            <c:rich>
              <a:bodyPr/>
              <a:lstStyle/>
              <a:p>
                <a:pPr>
                  <a:defRPr/>
                </a:pPr>
                <a:r>
                  <a:rPr lang="en-US"/>
                  <a:t>Month</a:t>
                </a:r>
              </a:p>
            </c:rich>
          </c:tx>
          <c:layout/>
          <c:overlay val="0"/>
        </c:title>
        <c:majorTickMark val="none"/>
        <c:minorTickMark val="none"/>
        <c:tickLblPos val="none"/>
        <c:crossAx val="106475904"/>
        <c:crosses val="autoZero"/>
        <c:auto val="1"/>
        <c:lblAlgn val="ctr"/>
        <c:lblOffset val="100"/>
        <c:noMultiLvlLbl val="0"/>
      </c:catAx>
      <c:valAx>
        <c:axId val="106475904"/>
        <c:scaling>
          <c:orientation val="minMax"/>
        </c:scaling>
        <c:delete val="0"/>
        <c:axPos val="l"/>
        <c:majorGridlines/>
        <c:title>
          <c:tx>
            <c:rich>
              <a:bodyPr rot="-5400000" vert="horz"/>
              <a:lstStyle/>
              <a:p>
                <a:pPr>
                  <a:defRPr/>
                </a:pPr>
                <a:r>
                  <a:rPr lang="en-US"/>
                  <a:t>Centimeters</a:t>
                </a:r>
              </a:p>
            </c:rich>
          </c:tx>
          <c:layout/>
          <c:overlay val="0"/>
        </c:title>
        <c:numFmt formatCode="General" sourceLinked="1"/>
        <c:majorTickMark val="out"/>
        <c:minorTickMark val="none"/>
        <c:tickLblPos val="nextTo"/>
        <c:crossAx val="106448000"/>
        <c:crosses val="autoZero"/>
        <c:crossBetween val="between"/>
      </c:valAx>
    </c:plotArea>
    <c:legend>
      <c:legendPos val="r"/>
      <c:layout/>
      <c:overlay val="0"/>
    </c:legend>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Kilgrams of Forage DM Based on Height (cm)</a:t>
            </a:r>
          </a:p>
        </c:rich>
      </c:tx>
      <c:layout/>
      <c:overlay val="0"/>
    </c:title>
    <c:autoTitleDeleted val="0"/>
    <c:plotArea>
      <c:layout>
        <c:manualLayout>
          <c:layoutTarget val="inner"/>
          <c:xMode val="edge"/>
          <c:yMode val="edge"/>
          <c:x val="7.4207471377905704E-2"/>
          <c:y val="0.14203399236758499"/>
          <c:w val="0.56906461961072097"/>
          <c:h val="0.70182523055921597"/>
        </c:manualLayout>
      </c:layout>
      <c:scatterChart>
        <c:scatterStyle val="lineMarker"/>
        <c:varyColors val="0"/>
        <c:ser>
          <c:idx val="0"/>
          <c:order val="0"/>
          <c:tx>
            <c:v>Kilograms Forage DM per Hectare</c:v>
          </c:tx>
          <c:spPr>
            <a:ln w="28575">
              <a:noFill/>
            </a:ln>
          </c:spPr>
          <c:trendline>
            <c:trendlineType val="linear"/>
            <c:dispRSqr val="0"/>
            <c:dispEq val="1"/>
            <c:trendlineLbl>
              <c:layout>
                <c:manualLayout>
                  <c:x val="-5.24842564990078E-2"/>
                  <c:y val="4.0917782230049403E-2"/>
                </c:manualLayout>
              </c:layout>
              <c:numFmt formatCode="General" sourceLinked="0"/>
            </c:trendlineLbl>
          </c:trendline>
          <c:xVal>
            <c:numRef>
              <c:f>Sheet1!$A$3:$A$20</c:f>
              <c:numCache>
                <c:formatCode>General</c:formatCode>
                <c:ptCount val="18"/>
                <c:pt idx="0">
                  <c:v>41.91</c:v>
                </c:pt>
                <c:pt idx="1">
                  <c:v>34.29</c:v>
                </c:pt>
                <c:pt idx="2">
                  <c:v>30.48</c:v>
                </c:pt>
                <c:pt idx="3">
                  <c:v>25.4</c:v>
                </c:pt>
                <c:pt idx="4">
                  <c:v>26.67</c:v>
                </c:pt>
                <c:pt idx="5">
                  <c:v>27.94</c:v>
                </c:pt>
                <c:pt idx="6">
                  <c:v>41.274999999999999</c:v>
                </c:pt>
                <c:pt idx="7">
                  <c:v>35.56</c:v>
                </c:pt>
                <c:pt idx="8">
                  <c:v>42.545000000000002</c:v>
                </c:pt>
                <c:pt idx="9">
                  <c:v>24.13</c:v>
                </c:pt>
                <c:pt idx="10">
                  <c:v>31.75</c:v>
                </c:pt>
                <c:pt idx="11">
                  <c:v>30.48</c:v>
                </c:pt>
                <c:pt idx="12">
                  <c:v>29.21</c:v>
                </c:pt>
                <c:pt idx="13">
                  <c:v>30.48</c:v>
                </c:pt>
                <c:pt idx="14">
                  <c:v>25.4</c:v>
                </c:pt>
                <c:pt idx="15">
                  <c:v>15.24</c:v>
                </c:pt>
                <c:pt idx="16">
                  <c:v>24.765000000000001</c:v>
                </c:pt>
                <c:pt idx="17">
                  <c:v>22.86</c:v>
                </c:pt>
              </c:numCache>
            </c:numRef>
          </c:xVal>
          <c:yVal>
            <c:numRef>
              <c:f>Sheet1!$B$3:$B$20</c:f>
              <c:numCache>
                <c:formatCode>0.00</c:formatCode>
                <c:ptCount val="18"/>
                <c:pt idx="0">
                  <c:v>9154.4241728154702</c:v>
                </c:pt>
                <c:pt idx="1">
                  <c:v>6958.2321503585499</c:v>
                </c:pt>
                <c:pt idx="2">
                  <c:v>5183.1431915114435</c:v>
                </c:pt>
                <c:pt idx="3">
                  <c:v>2652.1534977735828</c:v>
                </c:pt>
                <c:pt idx="4">
                  <c:v>4119.3451673643267</c:v>
                </c:pt>
                <c:pt idx="5">
                  <c:v>5591.916913359988</c:v>
                </c:pt>
                <c:pt idx="6">
                  <c:v>8921.9600381530345</c:v>
                </c:pt>
                <c:pt idx="7">
                  <c:v>5817.2076128158606</c:v>
                </c:pt>
                <c:pt idx="8">
                  <c:v>8269.8499439071238</c:v>
                </c:pt>
                <c:pt idx="9">
                  <c:v>3878.4746633192149</c:v>
                </c:pt>
                <c:pt idx="10">
                  <c:v>6266.1077378510736</c:v>
                </c:pt>
                <c:pt idx="11">
                  <c:v>3944.828938979851</c:v>
                </c:pt>
                <c:pt idx="12">
                  <c:v>5759.820131163423</c:v>
                </c:pt>
                <c:pt idx="13">
                  <c:v>6844.8022061549</c:v>
                </c:pt>
                <c:pt idx="14">
                  <c:v>5215.6478197911474</c:v>
                </c:pt>
                <c:pt idx="15">
                  <c:v>2497.2521312820309</c:v>
                </c:pt>
                <c:pt idx="16">
                  <c:v>4522.1783881824413</c:v>
                </c:pt>
                <c:pt idx="17">
                  <c:v>3879.7075974953432</c:v>
                </c:pt>
              </c:numCache>
            </c:numRef>
          </c:yVal>
          <c:smooth val="0"/>
        </c:ser>
        <c:dLbls>
          <c:showLegendKey val="0"/>
          <c:showVal val="0"/>
          <c:showCatName val="0"/>
          <c:showSerName val="0"/>
          <c:showPercent val="0"/>
          <c:showBubbleSize val="0"/>
        </c:dLbls>
        <c:axId val="106563072"/>
        <c:axId val="106564992"/>
      </c:scatterChart>
      <c:valAx>
        <c:axId val="106563072"/>
        <c:scaling>
          <c:orientation val="minMax"/>
          <c:min val="8"/>
        </c:scaling>
        <c:delete val="0"/>
        <c:axPos val="b"/>
        <c:title>
          <c:tx>
            <c:rich>
              <a:bodyPr/>
              <a:lstStyle/>
              <a:p>
                <a:pPr>
                  <a:defRPr/>
                </a:pPr>
                <a:r>
                  <a:rPr lang="en-US"/>
                  <a:t>Forage Height (cm)</a:t>
                </a:r>
              </a:p>
            </c:rich>
          </c:tx>
          <c:layout/>
          <c:overlay val="0"/>
        </c:title>
        <c:numFmt formatCode="General" sourceLinked="1"/>
        <c:majorTickMark val="out"/>
        <c:minorTickMark val="none"/>
        <c:tickLblPos val="nextTo"/>
        <c:crossAx val="106564992"/>
        <c:crosses val="autoZero"/>
        <c:crossBetween val="midCat"/>
      </c:valAx>
      <c:valAx>
        <c:axId val="106564992"/>
        <c:scaling>
          <c:orientation val="minMax"/>
          <c:min val="2000"/>
        </c:scaling>
        <c:delete val="0"/>
        <c:axPos val="l"/>
        <c:majorGridlines/>
        <c:title>
          <c:tx>
            <c:rich>
              <a:bodyPr rot="-5400000" vert="horz"/>
              <a:lstStyle/>
              <a:p>
                <a:pPr>
                  <a:defRPr/>
                </a:pPr>
                <a:r>
                  <a:rPr lang="en-US"/>
                  <a:t>Kilograms</a:t>
                </a:r>
                <a:r>
                  <a:rPr lang="en-US" baseline="0"/>
                  <a:t> DM/Hectare</a:t>
                </a:r>
              </a:p>
            </c:rich>
          </c:tx>
          <c:layout/>
          <c:overlay val="0"/>
        </c:title>
        <c:numFmt formatCode="0" sourceLinked="0"/>
        <c:majorTickMark val="out"/>
        <c:minorTickMark val="none"/>
        <c:tickLblPos val="nextTo"/>
        <c:crossAx val="106563072"/>
        <c:crosses val="autoZero"/>
        <c:crossBetween val="midCat"/>
      </c:valAx>
    </c:plotArea>
    <c:legend>
      <c:legendPos val="r"/>
      <c:layout/>
      <c:overlay val="0"/>
    </c:legend>
    <c:plotVisOnly val="1"/>
    <c:dispBlanksAs val="gap"/>
    <c:showDLblsOverMax val="0"/>
  </c:chart>
  <c:spPr>
    <a:ln>
      <a:solidFill>
        <a:schemeClr val="tx1"/>
      </a:solidFill>
    </a:ln>
  </c:sp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13634723"/>
            <a:ext cx="27980640" cy="9408160"/>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760" y="24871680"/>
            <a:ext cx="23042880" cy="11216640"/>
          </a:xfrm>
        </p:spPr>
        <p:txBody>
          <a:bodyPr/>
          <a:lstStyle>
            <a:lvl1pPr marL="0" indent="0" algn="ctr">
              <a:buNone/>
              <a:defRPr>
                <a:solidFill>
                  <a:schemeClr val="tx1">
                    <a:tint val="75000"/>
                  </a:schemeClr>
                </a:solidFill>
              </a:defRPr>
            </a:lvl1pPr>
            <a:lvl2pPr marL="2194514" indent="0" algn="ctr">
              <a:buNone/>
              <a:defRPr>
                <a:solidFill>
                  <a:schemeClr val="tx1">
                    <a:tint val="75000"/>
                  </a:schemeClr>
                </a:solidFill>
              </a:defRPr>
            </a:lvl2pPr>
            <a:lvl3pPr marL="4389028" indent="0" algn="ctr">
              <a:buNone/>
              <a:defRPr>
                <a:solidFill>
                  <a:schemeClr val="tx1">
                    <a:tint val="75000"/>
                  </a:schemeClr>
                </a:solidFill>
              </a:defRPr>
            </a:lvl3pPr>
            <a:lvl4pPr marL="6583543" indent="0" algn="ctr">
              <a:buNone/>
              <a:defRPr>
                <a:solidFill>
                  <a:schemeClr val="tx1">
                    <a:tint val="75000"/>
                  </a:schemeClr>
                </a:solidFill>
              </a:defRPr>
            </a:lvl4pPr>
            <a:lvl5pPr marL="8778057" indent="0" algn="ctr">
              <a:buNone/>
              <a:defRPr>
                <a:solidFill>
                  <a:schemeClr val="tx1">
                    <a:tint val="75000"/>
                  </a:schemeClr>
                </a:solidFill>
              </a:defRPr>
            </a:lvl5pPr>
            <a:lvl6pPr marL="10972571" indent="0" algn="ctr">
              <a:buNone/>
              <a:defRPr>
                <a:solidFill>
                  <a:schemeClr val="tx1">
                    <a:tint val="75000"/>
                  </a:schemeClr>
                </a:solidFill>
              </a:defRPr>
            </a:lvl6pPr>
            <a:lvl7pPr marL="13167085" indent="0" algn="ctr">
              <a:buNone/>
              <a:defRPr>
                <a:solidFill>
                  <a:schemeClr val="tx1">
                    <a:tint val="75000"/>
                  </a:schemeClr>
                </a:solidFill>
              </a:defRPr>
            </a:lvl7pPr>
            <a:lvl8pPr marL="15361599" indent="0" algn="ctr">
              <a:buNone/>
              <a:defRPr>
                <a:solidFill>
                  <a:schemeClr val="tx1">
                    <a:tint val="75000"/>
                  </a:schemeClr>
                </a:solidFill>
              </a:defRPr>
            </a:lvl8pPr>
            <a:lvl9pPr marL="1755611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26D363-C403-9D45-A50D-2718929C8CBD}" type="datetimeFigureOut">
              <a:rPr lang="en-US" smtClean="0"/>
              <a:t>2/14/2014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5FFA82-612D-BB4A-818B-3C3F6BB3996C}" type="slidenum">
              <a:rPr lang="en-US" smtClean="0"/>
              <a:t>‹#›</a:t>
            </a:fld>
            <a:endParaRPr lang="en-US"/>
          </a:p>
        </p:txBody>
      </p:sp>
    </p:spTree>
    <p:extLst>
      <p:ext uri="{BB962C8B-B14F-4D97-AF65-F5344CB8AC3E}">
        <p14:creationId xmlns:p14="http://schemas.microsoft.com/office/powerpoint/2010/main" val="796873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26D363-C403-9D45-A50D-2718929C8CBD}" type="datetimeFigureOut">
              <a:rPr lang="en-US" smtClean="0"/>
              <a:t>2/14/2014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5FFA82-612D-BB4A-818B-3C3F6BB3996C}" type="slidenum">
              <a:rPr lang="en-US" smtClean="0"/>
              <a:t>‹#›</a:t>
            </a:fld>
            <a:endParaRPr lang="en-US"/>
          </a:p>
        </p:txBody>
      </p:sp>
    </p:spTree>
    <p:extLst>
      <p:ext uri="{BB962C8B-B14F-4D97-AF65-F5344CB8AC3E}">
        <p14:creationId xmlns:p14="http://schemas.microsoft.com/office/powerpoint/2010/main" val="1971545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281448" y="8432800"/>
            <a:ext cx="17773650" cy="17976088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49067" y="8432800"/>
            <a:ext cx="52783740" cy="17976088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26D363-C403-9D45-A50D-2718929C8CBD}" type="datetimeFigureOut">
              <a:rPr lang="en-US" smtClean="0"/>
              <a:t>2/14/2014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5FFA82-612D-BB4A-818B-3C3F6BB3996C}" type="slidenum">
              <a:rPr lang="en-US" smtClean="0"/>
              <a:t>‹#›</a:t>
            </a:fld>
            <a:endParaRPr lang="en-US"/>
          </a:p>
        </p:txBody>
      </p:sp>
    </p:spTree>
    <p:extLst>
      <p:ext uri="{BB962C8B-B14F-4D97-AF65-F5344CB8AC3E}">
        <p14:creationId xmlns:p14="http://schemas.microsoft.com/office/powerpoint/2010/main" val="2900802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26D363-C403-9D45-A50D-2718929C8CBD}" type="datetimeFigureOut">
              <a:rPr lang="en-US" smtClean="0"/>
              <a:t>2/14/2014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5FFA82-612D-BB4A-818B-3C3F6BB3996C}" type="slidenum">
              <a:rPr lang="en-US" smtClean="0"/>
              <a:t>‹#›</a:t>
            </a:fld>
            <a:endParaRPr lang="en-US"/>
          </a:p>
        </p:txBody>
      </p:sp>
    </p:spTree>
    <p:extLst>
      <p:ext uri="{BB962C8B-B14F-4D97-AF65-F5344CB8AC3E}">
        <p14:creationId xmlns:p14="http://schemas.microsoft.com/office/powerpoint/2010/main" val="4140419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6" y="28204163"/>
            <a:ext cx="27980640" cy="871728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6" y="18602967"/>
            <a:ext cx="27980640" cy="9601197"/>
          </a:xfrm>
        </p:spPr>
        <p:txBody>
          <a:bodyPr anchor="b"/>
          <a:lstStyle>
            <a:lvl1pPr marL="0" indent="0">
              <a:buNone/>
              <a:defRPr sz="9700">
                <a:solidFill>
                  <a:schemeClr val="tx1">
                    <a:tint val="75000"/>
                  </a:schemeClr>
                </a:solidFill>
              </a:defRPr>
            </a:lvl1pPr>
            <a:lvl2pPr marL="2194514" indent="0">
              <a:buNone/>
              <a:defRPr sz="8700">
                <a:solidFill>
                  <a:schemeClr val="tx1">
                    <a:tint val="75000"/>
                  </a:schemeClr>
                </a:solidFill>
              </a:defRPr>
            </a:lvl2pPr>
            <a:lvl3pPr marL="4389028" indent="0">
              <a:buNone/>
              <a:defRPr sz="7700">
                <a:solidFill>
                  <a:schemeClr val="tx1">
                    <a:tint val="75000"/>
                  </a:schemeClr>
                </a:solidFill>
              </a:defRPr>
            </a:lvl3pPr>
            <a:lvl4pPr marL="6583543" indent="0">
              <a:buNone/>
              <a:defRPr sz="6700">
                <a:solidFill>
                  <a:schemeClr val="tx1">
                    <a:tint val="75000"/>
                  </a:schemeClr>
                </a:solidFill>
              </a:defRPr>
            </a:lvl4pPr>
            <a:lvl5pPr marL="8778057" indent="0">
              <a:buNone/>
              <a:defRPr sz="6700">
                <a:solidFill>
                  <a:schemeClr val="tx1">
                    <a:tint val="75000"/>
                  </a:schemeClr>
                </a:solidFill>
              </a:defRPr>
            </a:lvl5pPr>
            <a:lvl6pPr marL="10972571" indent="0">
              <a:buNone/>
              <a:defRPr sz="6700">
                <a:solidFill>
                  <a:schemeClr val="tx1">
                    <a:tint val="75000"/>
                  </a:schemeClr>
                </a:solidFill>
              </a:defRPr>
            </a:lvl6pPr>
            <a:lvl7pPr marL="13167085" indent="0">
              <a:buNone/>
              <a:defRPr sz="6700">
                <a:solidFill>
                  <a:schemeClr val="tx1">
                    <a:tint val="75000"/>
                  </a:schemeClr>
                </a:solidFill>
              </a:defRPr>
            </a:lvl7pPr>
            <a:lvl8pPr marL="15361599" indent="0">
              <a:buNone/>
              <a:defRPr sz="6700">
                <a:solidFill>
                  <a:schemeClr val="tx1">
                    <a:tint val="75000"/>
                  </a:schemeClr>
                </a:solidFill>
              </a:defRPr>
            </a:lvl8pPr>
            <a:lvl9pPr marL="17556115"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26D363-C403-9D45-A50D-2718929C8CBD}" type="datetimeFigureOut">
              <a:rPr lang="en-US" smtClean="0"/>
              <a:t>2/14/2014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5FFA82-612D-BB4A-818B-3C3F6BB3996C}" type="slidenum">
              <a:rPr lang="en-US" smtClean="0"/>
              <a:t>‹#›</a:t>
            </a:fld>
            <a:endParaRPr lang="en-US"/>
          </a:p>
        </p:txBody>
      </p:sp>
    </p:spTree>
    <p:extLst>
      <p:ext uri="{BB962C8B-B14F-4D97-AF65-F5344CB8AC3E}">
        <p14:creationId xmlns:p14="http://schemas.microsoft.com/office/powerpoint/2010/main" val="3687253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49069" y="49154080"/>
            <a:ext cx="35278694" cy="139039603"/>
          </a:xfrm>
        </p:spPr>
        <p:txBody>
          <a:bodyPr/>
          <a:lstStyle>
            <a:lvl1pPr>
              <a:defRPr sz="13400"/>
            </a:lvl1pPr>
            <a:lvl2pPr>
              <a:defRPr sz="11500"/>
            </a:lvl2pPr>
            <a:lvl3pPr>
              <a:defRPr sz="9700"/>
            </a:lvl3pPr>
            <a:lvl4pPr>
              <a:defRPr sz="8700"/>
            </a:lvl4pPr>
            <a:lvl5pPr>
              <a:defRPr sz="8700"/>
            </a:lvl5pPr>
            <a:lvl6pPr>
              <a:defRPr sz="8700"/>
            </a:lvl6pPr>
            <a:lvl7pPr>
              <a:defRPr sz="8700"/>
            </a:lvl7pPr>
            <a:lvl8pPr>
              <a:defRPr sz="8700"/>
            </a:lvl8pPr>
            <a:lvl9pPr>
              <a:defRPr sz="8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776401" y="49154080"/>
            <a:ext cx="35278697" cy="139039603"/>
          </a:xfrm>
        </p:spPr>
        <p:txBody>
          <a:bodyPr/>
          <a:lstStyle>
            <a:lvl1pPr>
              <a:defRPr sz="13400"/>
            </a:lvl1pPr>
            <a:lvl2pPr>
              <a:defRPr sz="11500"/>
            </a:lvl2pPr>
            <a:lvl3pPr>
              <a:defRPr sz="9700"/>
            </a:lvl3pPr>
            <a:lvl4pPr>
              <a:defRPr sz="8700"/>
            </a:lvl4pPr>
            <a:lvl5pPr>
              <a:defRPr sz="8700"/>
            </a:lvl5pPr>
            <a:lvl6pPr>
              <a:defRPr sz="8700"/>
            </a:lvl6pPr>
            <a:lvl7pPr>
              <a:defRPr sz="8700"/>
            </a:lvl7pPr>
            <a:lvl8pPr>
              <a:defRPr sz="8700"/>
            </a:lvl8pPr>
            <a:lvl9pPr>
              <a:defRPr sz="8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26D363-C403-9D45-A50D-2718929C8CBD}" type="datetimeFigureOut">
              <a:rPr lang="en-US" smtClean="0"/>
              <a:t>2/14/2014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5FFA82-612D-BB4A-818B-3C3F6BB3996C}" type="slidenum">
              <a:rPr lang="en-US" smtClean="0"/>
              <a:t>‹#›</a:t>
            </a:fld>
            <a:endParaRPr lang="en-US"/>
          </a:p>
        </p:txBody>
      </p:sp>
    </p:spTree>
    <p:extLst>
      <p:ext uri="{BB962C8B-B14F-4D97-AF65-F5344CB8AC3E}">
        <p14:creationId xmlns:p14="http://schemas.microsoft.com/office/powerpoint/2010/main" val="1982727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1757683"/>
            <a:ext cx="29626560" cy="7315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1" y="9824723"/>
            <a:ext cx="14544677" cy="4094477"/>
          </a:xfrm>
        </p:spPr>
        <p:txBody>
          <a:bodyPr anchor="b"/>
          <a:lstStyle>
            <a:lvl1pPr marL="0" indent="0">
              <a:buNone/>
              <a:defRPr sz="11500" b="1"/>
            </a:lvl1pPr>
            <a:lvl2pPr marL="2194514" indent="0">
              <a:buNone/>
              <a:defRPr sz="9700" b="1"/>
            </a:lvl2pPr>
            <a:lvl3pPr marL="4389028" indent="0">
              <a:buNone/>
              <a:defRPr sz="8700" b="1"/>
            </a:lvl3pPr>
            <a:lvl4pPr marL="6583543" indent="0">
              <a:buNone/>
              <a:defRPr sz="7700" b="1"/>
            </a:lvl4pPr>
            <a:lvl5pPr marL="8778057" indent="0">
              <a:buNone/>
              <a:defRPr sz="7700" b="1"/>
            </a:lvl5pPr>
            <a:lvl6pPr marL="10972571" indent="0">
              <a:buNone/>
              <a:defRPr sz="7700" b="1"/>
            </a:lvl6pPr>
            <a:lvl7pPr marL="13167085" indent="0">
              <a:buNone/>
              <a:defRPr sz="7700" b="1"/>
            </a:lvl7pPr>
            <a:lvl8pPr marL="15361599" indent="0">
              <a:buNone/>
              <a:defRPr sz="7700" b="1"/>
            </a:lvl8pPr>
            <a:lvl9pPr marL="17556115"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1645921" y="13919200"/>
            <a:ext cx="14544677" cy="25288243"/>
          </a:xfrm>
        </p:spPr>
        <p:txBody>
          <a:bodyPr/>
          <a:lstStyle>
            <a:lvl1pPr>
              <a:defRPr sz="11500"/>
            </a:lvl1pPr>
            <a:lvl2pPr>
              <a:defRPr sz="9700"/>
            </a:lvl2pPr>
            <a:lvl3pPr>
              <a:defRPr sz="87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092" y="9824723"/>
            <a:ext cx="14550390" cy="4094477"/>
          </a:xfrm>
        </p:spPr>
        <p:txBody>
          <a:bodyPr anchor="b"/>
          <a:lstStyle>
            <a:lvl1pPr marL="0" indent="0">
              <a:buNone/>
              <a:defRPr sz="11500" b="1"/>
            </a:lvl1pPr>
            <a:lvl2pPr marL="2194514" indent="0">
              <a:buNone/>
              <a:defRPr sz="9700" b="1"/>
            </a:lvl2pPr>
            <a:lvl3pPr marL="4389028" indent="0">
              <a:buNone/>
              <a:defRPr sz="8700" b="1"/>
            </a:lvl3pPr>
            <a:lvl4pPr marL="6583543" indent="0">
              <a:buNone/>
              <a:defRPr sz="7700" b="1"/>
            </a:lvl4pPr>
            <a:lvl5pPr marL="8778057" indent="0">
              <a:buNone/>
              <a:defRPr sz="7700" b="1"/>
            </a:lvl5pPr>
            <a:lvl6pPr marL="10972571" indent="0">
              <a:buNone/>
              <a:defRPr sz="7700" b="1"/>
            </a:lvl6pPr>
            <a:lvl7pPr marL="13167085" indent="0">
              <a:buNone/>
              <a:defRPr sz="7700" b="1"/>
            </a:lvl7pPr>
            <a:lvl8pPr marL="15361599" indent="0">
              <a:buNone/>
              <a:defRPr sz="7700" b="1"/>
            </a:lvl8pPr>
            <a:lvl9pPr marL="17556115"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16722092" y="13919200"/>
            <a:ext cx="14550390" cy="25288243"/>
          </a:xfrm>
        </p:spPr>
        <p:txBody>
          <a:bodyPr/>
          <a:lstStyle>
            <a:lvl1pPr>
              <a:defRPr sz="11500"/>
            </a:lvl1pPr>
            <a:lvl2pPr>
              <a:defRPr sz="9700"/>
            </a:lvl2pPr>
            <a:lvl3pPr>
              <a:defRPr sz="87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26D363-C403-9D45-A50D-2718929C8CBD}" type="datetimeFigureOut">
              <a:rPr lang="en-US" smtClean="0"/>
              <a:t>2/14/2014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5FFA82-612D-BB4A-818B-3C3F6BB3996C}" type="slidenum">
              <a:rPr lang="en-US" smtClean="0"/>
              <a:t>‹#›</a:t>
            </a:fld>
            <a:endParaRPr lang="en-US"/>
          </a:p>
        </p:txBody>
      </p:sp>
    </p:spTree>
    <p:extLst>
      <p:ext uri="{BB962C8B-B14F-4D97-AF65-F5344CB8AC3E}">
        <p14:creationId xmlns:p14="http://schemas.microsoft.com/office/powerpoint/2010/main" val="535563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26D363-C403-9D45-A50D-2718929C8CBD}" type="datetimeFigureOut">
              <a:rPr lang="en-US" smtClean="0"/>
              <a:t>2/14/2014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5FFA82-612D-BB4A-818B-3C3F6BB3996C}" type="slidenum">
              <a:rPr lang="en-US" smtClean="0"/>
              <a:t>‹#›</a:t>
            </a:fld>
            <a:endParaRPr lang="en-US"/>
          </a:p>
        </p:txBody>
      </p:sp>
    </p:spTree>
    <p:extLst>
      <p:ext uri="{BB962C8B-B14F-4D97-AF65-F5344CB8AC3E}">
        <p14:creationId xmlns:p14="http://schemas.microsoft.com/office/powerpoint/2010/main" val="2275986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26D363-C403-9D45-A50D-2718929C8CBD}" type="datetimeFigureOut">
              <a:rPr lang="en-US" smtClean="0"/>
              <a:t>2/14/2014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5FFA82-612D-BB4A-818B-3C3F6BB3996C}" type="slidenum">
              <a:rPr lang="en-US" smtClean="0"/>
              <a:t>‹#›</a:t>
            </a:fld>
            <a:endParaRPr lang="en-US"/>
          </a:p>
        </p:txBody>
      </p:sp>
    </p:spTree>
    <p:extLst>
      <p:ext uri="{BB962C8B-B14F-4D97-AF65-F5344CB8AC3E}">
        <p14:creationId xmlns:p14="http://schemas.microsoft.com/office/powerpoint/2010/main" val="2030240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2" y="1747520"/>
            <a:ext cx="10829927" cy="7437120"/>
          </a:xfrm>
        </p:spPr>
        <p:txBody>
          <a:bodyPr anchor="b"/>
          <a:lstStyle>
            <a:lvl1pPr algn="l">
              <a:defRPr sz="9700" b="1"/>
            </a:lvl1pPr>
          </a:lstStyle>
          <a:p>
            <a:r>
              <a:rPr lang="en-US" smtClean="0"/>
              <a:t>Click to edit Master title style</a:t>
            </a:r>
            <a:endParaRPr lang="en-US"/>
          </a:p>
        </p:txBody>
      </p:sp>
      <p:sp>
        <p:nvSpPr>
          <p:cNvPr id="3" name="Content Placeholder 2"/>
          <p:cNvSpPr>
            <a:spLocks noGrp="1"/>
          </p:cNvSpPr>
          <p:nvPr>
            <p:ph idx="1"/>
          </p:nvPr>
        </p:nvSpPr>
        <p:spPr>
          <a:xfrm>
            <a:off x="12870180" y="1747524"/>
            <a:ext cx="18402300" cy="37459923"/>
          </a:xfrm>
        </p:spPr>
        <p:txBody>
          <a:bodyPr/>
          <a:lstStyle>
            <a:lvl1pPr>
              <a:defRPr sz="15400"/>
            </a:lvl1pPr>
            <a:lvl2pPr>
              <a:defRPr sz="13400"/>
            </a:lvl2pPr>
            <a:lvl3pPr>
              <a:defRPr sz="11500"/>
            </a:lvl3pPr>
            <a:lvl4pPr>
              <a:defRPr sz="9700"/>
            </a:lvl4pPr>
            <a:lvl5pPr>
              <a:defRPr sz="9700"/>
            </a:lvl5pPr>
            <a:lvl6pPr>
              <a:defRPr sz="9700"/>
            </a:lvl6pPr>
            <a:lvl7pPr>
              <a:defRPr sz="9700"/>
            </a:lvl7pPr>
            <a:lvl8pPr>
              <a:defRPr sz="9700"/>
            </a:lvl8pPr>
            <a:lvl9pPr>
              <a:defRPr sz="9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922" y="9184644"/>
            <a:ext cx="10829927" cy="30022803"/>
          </a:xfrm>
        </p:spPr>
        <p:txBody>
          <a:bodyPr/>
          <a:lstStyle>
            <a:lvl1pPr marL="0" indent="0">
              <a:buNone/>
              <a:defRPr sz="6700"/>
            </a:lvl1pPr>
            <a:lvl2pPr marL="2194514" indent="0">
              <a:buNone/>
              <a:defRPr sz="5700"/>
            </a:lvl2pPr>
            <a:lvl3pPr marL="4389028" indent="0">
              <a:buNone/>
              <a:defRPr sz="4800"/>
            </a:lvl3pPr>
            <a:lvl4pPr marL="6583543" indent="0">
              <a:buNone/>
              <a:defRPr sz="4300"/>
            </a:lvl4pPr>
            <a:lvl5pPr marL="8778057" indent="0">
              <a:buNone/>
              <a:defRPr sz="4300"/>
            </a:lvl5pPr>
            <a:lvl6pPr marL="10972571" indent="0">
              <a:buNone/>
              <a:defRPr sz="4300"/>
            </a:lvl6pPr>
            <a:lvl7pPr marL="13167085" indent="0">
              <a:buNone/>
              <a:defRPr sz="4300"/>
            </a:lvl7pPr>
            <a:lvl8pPr marL="15361599" indent="0">
              <a:buNone/>
              <a:defRPr sz="4300"/>
            </a:lvl8pPr>
            <a:lvl9pPr marL="17556115"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26D363-C403-9D45-A50D-2718929C8CBD}" type="datetimeFigureOut">
              <a:rPr lang="en-US" smtClean="0"/>
              <a:t>2/14/2014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5FFA82-612D-BB4A-818B-3C3F6BB3996C}" type="slidenum">
              <a:rPr lang="en-US" smtClean="0"/>
              <a:t>‹#›</a:t>
            </a:fld>
            <a:endParaRPr lang="en-US"/>
          </a:p>
        </p:txBody>
      </p:sp>
    </p:spTree>
    <p:extLst>
      <p:ext uri="{BB962C8B-B14F-4D97-AF65-F5344CB8AC3E}">
        <p14:creationId xmlns:p14="http://schemas.microsoft.com/office/powerpoint/2010/main" val="99990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30723840"/>
            <a:ext cx="19751040" cy="3627123"/>
          </a:xfrm>
        </p:spPr>
        <p:txBody>
          <a:bodyPr anchor="b"/>
          <a:lstStyle>
            <a:lvl1pPr algn="l">
              <a:defRPr sz="9700" b="1"/>
            </a:lvl1pPr>
          </a:lstStyle>
          <a:p>
            <a:r>
              <a:rPr lang="en-US" smtClean="0"/>
              <a:t>Click to edit Master title style</a:t>
            </a:r>
            <a:endParaRPr lang="en-US"/>
          </a:p>
        </p:txBody>
      </p:sp>
      <p:sp>
        <p:nvSpPr>
          <p:cNvPr id="3" name="Picture Placeholder 2"/>
          <p:cNvSpPr>
            <a:spLocks noGrp="1"/>
          </p:cNvSpPr>
          <p:nvPr>
            <p:ph type="pic" idx="1"/>
          </p:nvPr>
        </p:nvSpPr>
        <p:spPr>
          <a:xfrm>
            <a:off x="6452237" y="3921760"/>
            <a:ext cx="19751040" cy="26334720"/>
          </a:xfrm>
        </p:spPr>
        <p:txBody>
          <a:bodyPr/>
          <a:lstStyle>
            <a:lvl1pPr marL="0" indent="0">
              <a:buNone/>
              <a:defRPr sz="15400"/>
            </a:lvl1pPr>
            <a:lvl2pPr marL="2194514" indent="0">
              <a:buNone/>
              <a:defRPr sz="13400"/>
            </a:lvl2pPr>
            <a:lvl3pPr marL="4389028" indent="0">
              <a:buNone/>
              <a:defRPr sz="11500"/>
            </a:lvl3pPr>
            <a:lvl4pPr marL="6583543" indent="0">
              <a:buNone/>
              <a:defRPr sz="9700"/>
            </a:lvl4pPr>
            <a:lvl5pPr marL="8778057" indent="0">
              <a:buNone/>
              <a:defRPr sz="9700"/>
            </a:lvl5pPr>
            <a:lvl6pPr marL="10972571" indent="0">
              <a:buNone/>
              <a:defRPr sz="9700"/>
            </a:lvl6pPr>
            <a:lvl7pPr marL="13167085" indent="0">
              <a:buNone/>
              <a:defRPr sz="9700"/>
            </a:lvl7pPr>
            <a:lvl8pPr marL="15361599" indent="0">
              <a:buNone/>
              <a:defRPr sz="9700"/>
            </a:lvl8pPr>
            <a:lvl9pPr marL="17556115" indent="0">
              <a:buNone/>
              <a:defRPr sz="9700"/>
            </a:lvl9pPr>
          </a:lstStyle>
          <a:p>
            <a:endParaRPr lang="en-US"/>
          </a:p>
        </p:txBody>
      </p:sp>
      <p:sp>
        <p:nvSpPr>
          <p:cNvPr id="4" name="Text Placeholder 3"/>
          <p:cNvSpPr>
            <a:spLocks noGrp="1"/>
          </p:cNvSpPr>
          <p:nvPr>
            <p:ph type="body" sz="half" idx="2"/>
          </p:nvPr>
        </p:nvSpPr>
        <p:spPr>
          <a:xfrm>
            <a:off x="6452237" y="34350963"/>
            <a:ext cx="19751040" cy="5151117"/>
          </a:xfrm>
        </p:spPr>
        <p:txBody>
          <a:bodyPr/>
          <a:lstStyle>
            <a:lvl1pPr marL="0" indent="0">
              <a:buNone/>
              <a:defRPr sz="6700"/>
            </a:lvl1pPr>
            <a:lvl2pPr marL="2194514" indent="0">
              <a:buNone/>
              <a:defRPr sz="5700"/>
            </a:lvl2pPr>
            <a:lvl3pPr marL="4389028" indent="0">
              <a:buNone/>
              <a:defRPr sz="4800"/>
            </a:lvl3pPr>
            <a:lvl4pPr marL="6583543" indent="0">
              <a:buNone/>
              <a:defRPr sz="4300"/>
            </a:lvl4pPr>
            <a:lvl5pPr marL="8778057" indent="0">
              <a:buNone/>
              <a:defRPr sz="4300"/>
            </a:lvl5pPr>
            <a:lvl6pPr marL="10972571" indent="0">
              <a:buNone/>
              <a:defRPr sz="4300"/>
            </a:lvl6pPr>
            <a:lvl7pPr marL="13167085" indent="0">
              <a:buNone/>
              <a:defRPr sz="4300"/>
            </a:lvl7pPr>
            <a:lvl8pPr marL="15361599" indent="0">
              <a:buNone/>
              <a:defRPr sz="4300"/>
            </a:lvl8pPr>
            <a:lvl9pPr marL="17556115"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26D363-C403-9D45-A50D-2718929C8CBD}" type="datetimeFigureOut">
              <a:rPr lang="en-US" smtClean="0"/>
              <a:t>2/14/2014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5FFA82-612D-BB4A-818B-3C3F6BB3996C}" type="slidenum">
              <a:rPr lang="en-US" smtClean="0"/>
              <a:t>‹#›</a:t>
            </a:fld>
            <a:endParaRPr lang="en-US"/>
          </a:p>
        </p:txBody>
      </p:sp>
    </p:spTree>
    <p:extLst>
      <p:ext uri="{BB962C8B-B14F-4D97-AF65-F5344CB8AC3E}">
        <p14:creationId xmlns:p14="http://schemas.microsoft.com/office/powerpoint/2010/main" val="3930000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1757683"/>
            <a:ext cx="29626560" cy="7315200"/>
          </a:xfrm>
          <a:prstGeom prst="rect">
            <a:avLst/>
          </a:prstGeom>
        </p:spPr>
        <p:txBody>
          <a:bodyPr vert="horz" lIns="438903" tIns="219451" rIns="438903" bIns="219451"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645920" y="10241284"/>
            <a:ext cx="29626560" cy="28966163"/>
          </a:xfrm>
          <a:prstGeom prst="rect">
            <a:avLst/>
          </a:prstGeom>
        </p:spPr>
        <p:txBody>
          <a:bodyPr vert="horz" lIns="438903" tIns="219451" rIns="438903" bIns="21945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45920" y="40680643"/>
            <a:ext cx="7680960" cy="2336800"/>
          </a:xfrm>
          <a:prstGeom prst="rect">
            <a:avLst/>
          </a:prstGeom>
        </p:spPr>
        <p:txBody>
          <a:bodyPr vert="horz" lIns="438903" tIns="219451" rIns="438903" bIns="219451" rtlCol="0" anchor="ctr"/>
          <a:lstStyle>
            <a:lvl1pPr algn="l">
              <a:defRPr sz="5700">
                <a:solidFill>
                  <a:schemeClr val="tx1">
                    <a:tint val="75000"/>
                  </a:schemeClr>
                </a:solidFill>
              </a:defRPr>
            </a:lvl1pPr>
          </a:lstStyle>
          <a:p>
            <a:fld id="{0326D363-C403-9D45-A50D-2718929C8CBD}" type="datetimeFigureOut">
              <a:rPr lang="en-US" smtClean="0"/>
              <a:t>2/14/2014</a:t>
            </a:fld>
            <a:endParaRPr lang="en-US"/>
          </a:p>
        </p:txBody>
      </p:sp>
      <p:sp>
        <p:nvSpPr>
          <p:cNvPr id="5" name="Footer Placeholder 4"/>
          <p:cNvSpPr>
            <a:spLocks noGrp="1"/>
          </p:cNvSpPr>
          <p:nvPr>
            <p:ph type="ftr" sz="quarter" idx="3"/>
          </p:nvPr>
        </p:nvSpPr>
        <p:spPr>
          <a:xfrm>
            <a:off x="11247120" y="40680643"/>
            <a:ext cx="10424160" cy="2336800"/>
          </a:xfrm>
          <a:prstGeom prst="rect">
            <a:avLst/>
          </a:prstGeom>
        </p:spPr>
        <p:txBody>
          <a:bodyPr vert="horz" lIns="438903" tIns="219451" rIns="438903" bIns="219451" rtlCol="0" anchor="ctr"/>
          <a:lstStyle>
            <a:lvl1pPr algn="ctr">
              <a:defRPr sz="5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520" y="40680643"/>
            <a:ext cx="7680960" cy="2336800"/>
          </a:xfrm>
          <a:prstGeom prst="rect">
            <a:avLst/>
          </a:prstGeom>
        </p:spPr>
        <p:txBody>
          <a:bodyPr vert="horz" lIns="438903" tIns="219451" rIns="438903" bIns="219451" rtlCol="0" anchor="ctr"/>
          <a:lstStyle>
            <a:lvl1pPr algn="r">
              <a:defRPr sz="5700">
                <a:solidFill>
                  <a:schemeClr val="tx1">
                    <a:tint val="75000"/>
                  </a:schemeClr>
                </a:solidFill>
              </a:defRPr>
            </a:lvl1pPr>
          </a:lstStyle>
          <a:p>
            <a:fld id="{145FFA82-612D-BB4A-818B-3C3F6BB3996C}" type="slidenum">
              <a:rPr lang="en-US" smtClean="0"/>
              <a:t>‹#›</a:t>
            </a:fld>
            <a:endParaRPr lang="en-US"/>
          </a:p>
        </p:txBody>
      </p:sp>
      <p:sp>
        <p:nvSpPr>
          <p:cNvPr id="7" name="Rectangle 7"/>
          <p:cNvSpPr>
            <a:spLocks noChangeArrowheads="1"/>
          </p:cNvSpPr>
          <p:nvPr userDrawn="1"/>
        </p:nvSpPr>
        <p:spPr bwMode="auto">
          <a:xfrm>
            <a:off x="0" y="0"/>
            <a:ext cx="32918400" cy="3183467"/>
          </a:xfrm>
          <a:prstGeom prst="rect">
            <a:avLst/>
          </a:prstGeom>
          <a:solidFill>
            <a:srgbClr val="C8102E"/>
          </a:solidFill>
          <a:ln>
            <a:noFill/>
          </a:ln>
        </p:spPr>
        <p:txBody>
          <a:bodyPr wrap="none" lIns="91428" tIns="45714" rIns="91428" bIns="45714" anchor="ctr"/>
          <a:lstStyle/>
          <a:p>
            <a:pPr algn="ctr" defTabSz="913448"/>
            <a:endParaRPr lang="en-US"/>
          </a:p>
        </p:txBody>
      </p:sp>
      <p:sp>
        <p:nvSpPr>
          <p:cNvPr id="8" name="Rectangle 8"/>
          <p:cNvSpPr>
            <a:spLocks noChangeArrowheads="1"/>
          </p:cNvSpPr>
          <p:nvPr userDrawn="1"/>
        </p:nvSpPr>
        <p:spPr bwMode="auto">
          <a:xfrm>
            <a:off x="0" y="42604267"/>
            <a:ext cx="32918400" cy="1286933"/>
          </a:xfrm>
          <a:prstGeom prst="rect">
            <a:avLst/>
          </a:prstGeom>
          <a:solidFill>
            <a:srgbClr val="C8102E"/>
          </a:solidFill>
          <a:ln>
            <a:noFill/>
          </a:ln>
        </p:spPr>
        <p:txBody>
          <a:bodyPr wrap="none" lIns="128016" tIns="64008" rIns="128016" bIns="64008" anchor="ctr"/>
          <a:lstStyle/>
          <a:p>
            <a:endParaRPr lang="en-US"/>
          </a:p>
        </p:txBody>
      </p:sp>
      <p:sp>
        <p:nvSpPr>
          <p:cNvPr id="9" name="Rectangle 9"/>
          <p:cNvSpPr>
            <a:spLocks noChangeArrowheads="1"/>
          </p:cNvSpPr>
          <p:nvPr userDrawn="1"/>
        </p:nvSpPr>
        <p:spPr bwMode="auto">
          <a:xfrm>
            <a:off x="0" y="3183467"/>
            <a:ext cx="32918400" cy="1422400"/>
          </a:xfrm>
          <a:prstGeom prst="rect">
            <a:avLst/>
          </a:prstGeom>
          <a:solidFill>
            <a:srgbClr val="D2D0C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8016" tIns="64008" rIns="128016" bIns="64008" anchor="ctr"/>
          <a:lstStyle/>
          <a:p>
            <a:endParaRPr lang="en-US"/>
          </a:p>
        </p:txBody>
      </p:sp>
      <p:pic>
        <p:nvPicPr>
          <p:cNvPr id="10" name="Picture 9" descr="ISUREV.eps"/>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828800" y="406402"/>
            <a:ext cx="17259300" cy="1172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3230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14" rtl="0" eaLnBrk="1" latinLnBrk="0" hangingPunct="1">
        <a:spcBef>
          <a:spcPct val="0"/>
        </a:spcBef>
        <a:buNone/>
        <a:defRPr sz="21100" kern="1200">
          <a:solidFill>
            <a:schemeClr val="tx1"/>
          </a:solidFill>
          <a:latin typeface="+mj-lt"/>
          <a:ea typeface="+mj-ea"/>
          <a:cs typeface="+mj-cs"/>
        </a:defRPr>
      </a:lvl1pPr>
    </p:titleStyle>
    <p:bodyStyle>
      <a:lvl1pPr marL="1645886" indent="-1645886" algn="l" defTabSz="2194514" rtl="0" eaLnBrk="1" latinLnBrk="0" hangingPunct="1">
        <a:spcBef>
          <a:spcPct val="20000"/>
        </a:spcBef>
        <a:buFont typeface="Arial"/>
        <a:buChar char="•"/>
        <a:defRPr sz="15400" kern="1200">
          <a:solidFill>
            <a:schemeClr val="tx1"/>
          </a:solidFill>
          <a:latin typeface="+mn-lt"/>
          <a:ea typeface="+mn-ea"/>
          <a:cs typeface="+mn-cs"/>
        </a:defRPr>
      </a:lvl1pPr>
      <a:lvl2pPr marL="3566086" indent="-1371572" algn="l" defTabSz="2194514" rtl="0" eaLnBrk="1" latinLnBrk="0" hangingPunct="1">
        <a:spcBef>
          <a:spcPct val="20000"/>
        </a:spcBef>
        <a:buFont typeface="Arial"/>
        <a:buChar char="–"/>
        <a:defRPr sz="13400" kern="1200">
          <a:solidFill>
            <a:schemeClr val="tx1"/>
          </a:solidFill>
          <a:latin typeface="+mn-lt"/>
          <a:ea typeface="+mn-ea"/>
          <a:cs typeface="+mn-cs"/>
        </a:defRPr>
      </a:lvl2pPr>
      <a:lvl3pPr marL="5486286" indent="-1097257" algn="l" defTabSz="2194514" rtl="0" eaLnBrk="1" latinLnBrk="0" hangingPunct="1">
        <a:spcBef>
          <a:spcPct val="20000"/>
        </a:spcBef>
        <a:buFont typeface="Arial"/>
        <a:buChar char="•"/>
        <a:defRPr sz="11500" kern="1200">
          <a:solidFill>
            <a:schemeClr val="tx1"/>
          </a:solidFill>
          <a:latin typeface="+mn-lt"/>
          <a:ea typeface="+mn-ea"/>
          <a:cs typeface="+mn-cs"/>
        </a:defRPr>
      </a:lvl3pPr>
      <a:lvl4pPr marL="7680800" indent="-1097257" algn="l" defTabSz="2194514" rtl="0" eaLnBrk="1" latinLnBrk="0" hangingPunct="1">
        <a:spcBef>
          <a:spcPct val="20000"/>
        </a:spcBef>
        <a:buFont typeface="Arial"/>
        <a:buChar char="–"/>
        <a:defRPr sz="9700" kern="1200">
          <a:solidFill>
            <a:schemeClr val="tx1"/>
          </a:solidFill>
          <a:latin typeface="+mn-lt"/>
          <a:ea typeface="+mn-ea"/>
          <a:cs typeface="+mn-cs"/>
        </a:defRPr>
      </a:lvl4pPr>
      <a:lvl5pPr marL="9875314" indent="-1097257" algn="l" defTabSz="2194514" rtl="0" eaLnBrk="1" latinLnBrk="0" hangingPunct="1">
        <a:spcBef>
          <a:spcPct val="20000"/>
        </a:spcBef>
        <a:buFont typeface="Arial"/>
        <a:buChar char="»"/>
        <a:defRPr sz="9700" kern="1200">
          <a:solidFill>
            <a:schemeClr val="tx1"/>
          </a:solidFill>
          <a:latin typeface="+mn-lt"/>
          <a:ea typeface="+mn-ea"/>
          <a:cs typeface="+mn-cs"/>
        </a:defRPr>
      </a:lvl5pPr>
      <a:lvl6pPr marL="12069828" indent="-1097257" algn="l" defTabSz="2194514" rtl="0" eaLnBrk="1" latinLnBrk="0" hangingPunct="1">
        <a:spcBef>
          <a:spcPct val="20000"/>
        </a:spcBef>
        <a:buFont typeface="Arial"/>
        <a:buChar char="•"/>
        <a:defRPr sz="9700" kern="1200">
          <a:solidFill>
            <a:schemeClr val="tx1"/>
          </a:solidFill>
          <a:latin typeface="+mn-lt"/>
          <a:ea typeface="+mn-ea"/>
          <a:cs typeface="+mn-cs"/>
        </a:defRPr>
      </a:lvl6pPr>
      <a:lvl7pPr marL="14264342" indent="-1097257" algn="l" defTabSz="2194514" rtl="0" eaLnBrk="1" latinLnBrk="0" hangingPunct="1">
        <a:spcBef>
          <a:spcPct val="20000"/>
        </a:spcBef>
        <a:buFont typeface="Arial"/>
        <a:buChar char="•"/>
        <a:defRPr sz="9700" kern="1200">
          <a:solidFill>
            <a:schemeClr val="tx1"/>
          </a:solidFill>
          <a:latin typeface="+mn-lt"/>
          <a:ea typeface="+mn-ea"/>
          <a:cs typeface="+mn-cs"/>
        </a:defRPr>
      </a:lvl7pPr>
      <a:lvl8pPr marL="16458858" indent="-1097257" algn="l" defTabSz="2194514" rtl="0" eaLnBrk="1" latinLnBrk="0" hangingPunct="1">
        <a:spcBef>
          <a:spcPct val="20000"/>
        </a:spcBef>
        <a:buFont typeface="Arial"/>
        <a:buChar char="•"/>
        <a:defRPr sz="9700" kern="1200">
          <a:solidFill>
            <a:schemeClr val="tx1"/>
          </a:solidFill>
          <a:latin typeface="+mn-lt"/>
          <a:ea typeface="+mn-ea"/>
          <a:cs typeface="+mn-cs"/>
        </a:defRPr>
      </a:lvl8pPr>
      <a:lvl9pPr marL="18653372" indent="-1097257" algn="l" defTabSz="2194514" rtl="0" eaLnBrk="1" latinLnBrk="0" hangingPunct="1">
        <a:spcBef>
          <a:spcPct val="20000"/>
        </a:spcBef>
        <a:buFont typeface="Arial"/>
        <a:buChar char="•"/>
        <a:defRPr sz="9700" kern="1200">
          <a:solidFill>
            <a:schemeClr val="tx1"/>
          </a:solidFill>
          <a:latin typeface="+mn-lt"/>
          <a:ea typeface="+mn-ea"/>
          <a:cs typeface="+mn-cs"/>
        </a:defRPr>
      </a:lvl9pPr>
    </p:bodyStyle>
    <p:otherStyle>
      <a:defPPr>
        <a:defRPr lang="en-US"/>
      </a:defPPr>
      <a:lvl1pPr marL="0" algn="l" defTabSz="2194514" rtl="0" eaLnBrk="1" latinLnBrk="0" hangingPunct="1">
        <a:defRPr sz="8700" kern="1200">
          <a:solidFill>
            <a:schemeClr val="tx1"/>
          </a:solidFill>
          <a:latin typeface="+mn-lt"/>
          <a:ea typeface="+mn-ea"/>
          <a:cs typeface="+mn-cs"/>
        </a:defRPr>
      </a:lvl1pPr>
      <a:lvl2pPr marL="2194514" algn="l" defTabSz="2194514" rtl="0" eaLnBrk="1" latinLnBrk="0" hangingPunct="1">
        <a:defRPr sz="8700" kern="1200">
          <a:solidFill>
            <a:schemeClr val="tx1"/>
          </a:solidFill>
          <a:latin typeface="+mn-lt"/>
          <a:ea typeface="+mn-ea"/>
          <a:cs typeface="+mn-cs"/>
        </a:defRPr>
      </a:lvl2pPr>
      <a:lvl3pPr marL="4389028" algn="l" defTabSz="2194514" rtl="0" eaLnBrk="1" latinLnBrk="0" hangingPunct="1">
        <a:defRPr sz="8700" kern="1200">
          <a:solidFill>
            <a:schemeClr val="tx1"/>
          </a:solidFill>
          <a:latin typeface="+mn-lt"/>
          <a:ea typeface="+mn-ea"/>
          <a:cs typeface="+mn-cs"/>
        </a:defRPr>
      </a:lvl3pPr>
      <a:lvl4pPr marL="6583543" algn="l" defTabSz="2194514" rtl="0" eaLnBrk="1" latinLnBrk="0" hangingPunct="1">
        <a:defRPr sz="8700" kern="1200">
          <a:solidFill>
            <a:schemeClr val="tx1"/>
          </a:solidFill>
          <a:latin typeface="+mn-lt"/>
          <a:ea typeface="+mn-ea"/>
          <a:cs typeface="+mn-cs"/>
        </a:defRPr>
      </a:lvl4pPr>
      <a:lvl5pPr marL="8778057" algn="l" defTabSz="2194514" rtl="0" eaLnBrk="1" latinLnBrk="0" hangingPunct="1">
        <a:defRPr sz="8700" kern="1200">
          <a:solidFill>
            <a:schemeClr val="tx1"/>
          </a:solidFill>
          <a:latin typeface="+mn-lt"/>
          <a:ea typeface="+mn-ea"/>
          <a:cs typeface="+mn-cs"/>
        </a:defRPr>
      </a:lvl5pPr>
      <a:lvl6pPr marL="10972571" algn="l" defTabSz="2194514" rtl="0" eaLnBrk="1" latinLnBrk="0" hangingPunct="1">
        <a:defRPr sz="8700" kern="1200">
          <a:solidFill>
            <a:schemeClr val="tx1"/>
          </a:solidFill>
          <a:latin typeface="+mn-lt"/>
          <a:ea typeface="+mn-ea"/>
          <a:cs typeface="+mn-cs"/>
        </a:defRPr>
      </a:lvl6pPr>
      <a:lvl7pPr marL="13167085" algn="l" defTabSz="2194514" rtl="0" eaLnBrk="1" latinLnBrk="0" hangingPunct="1">
        <a:defRPr sz="8700" kern="1200">
          <a:solidFill>
            <a:schemeClr val="tx1"/>
          </a:solidFill>
          <a:latin typeface="+mn-lt"/>
          <a:ea typeface="+mn-ea"/>
          <a:cs typeface="+mn-cs"/>
        </a:defRPr>
      </a:lvl7pPr>
      <a:lvl8pPr marL="15361599" algn="l" defTabSz="2194514" rtl="0" eaLnBrk="1" latinLnBrk="0" hangingPunct="1">
        <a:defRPr sz="8700" kern="1200">
          <a:solidFill>
            <a:schemeClr val="tx1"/>
          </a:solidFill>
          <a:latin typeface="+mn-lt"/>
          <a:ea typeface="+mn-ea"/>
          <a:cs typeface="+mn-cs"/>
        </a:defRPr>
      </a:lvl8pPr>
      <a:lvl9pPr marL="17556115" algn="l" defTabSz="2194514" rtl="0" eaLnBrk="1" latinLnBrk="0" hangingPunct="1">
        <a:defRPr sz="8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pubs.cas.psu.edu/freepubs/pdfs/I101.pdf" TargetMode="External"/><Relationship Id="rId3" Type="http://schemas.openxmlformats.org/officeDocument/2006/relationships/image" Target="../media/image3.jpg"/><Relationship Id="rId7"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10" Type="http://schemas.openxmlformats.org/officeDocument/2006/relationships/image" Target="../media/image5.jpg"/><Relationship Id="rId4" Type="http://schemas.openxmlformats.org/officeDocument/2006/relationships/image" Target="../media/image4.jpg"/><Relationship Id="rId9" Type="http://schemas.openxmlformats.org/officeDocument/2006/relationships/hyperlink" Target="http://www.caf.wvu.edu/~forage/fallplate.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9511" t="49128" r="18298" b="17206"/>
          <a:stretch/>
        </p:blipFill>
        <p:spPr>
          <a:xfrm>
            <a:off x="21885307" y="8438637"/>
            <a:ext cx="8915400" cy="5782733"/>
          </a:xfrm>
          <a:prstGeom prst="rect">
            <a:avLst/>
          </a:prstGeom>
          <a:ln w="3175">
            <a:solidFill>
              <a:schemeClr val="tx1"/>
            </a:solidFill>
          </a:ln>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682" t="7666" r="5682" b="15679"/>
          <a:stretch/>
        </p:blipFill>
        <p:spPr>
          <a:xfrm>
            <a:off x="11856245" y="8438634"/>
            <a:ext cx="8915400" cy="5782733"/>
          </a:xfrm>
          <a:prstGeom prst="rect">
            <a:avLst/>
          </a:prstGeom>
          <a:ln w="3175">
            <a:solidFill>
              <a:schemeClr val="tx1"/>
            </a:solidFill>
          </a:ln>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19570" r="29627" b="19570"/>
          <a:stretch/>
        </p:blipFill>
        <p:spPr>
          <a:xfrm>
            <a:off x="1766314" y="8438637"/>
            <a:ext cx="8915401" cy="5782733"/>
          </a:xfrm>
          <a:prstGeom prst="rect">
            <a:avLst/>
          </a:prstGeom>
          <a:ln w="3175">
            <a:solidFill>
              <a:schemeClr val="tx1"/>
            </a:solidFill>
          </a:ln>
        </p:spPr>
      </p:pic>
      <p:graphicFrame>
        <p:nvGraphicFramePr>
          <p:cNvPr id="49" name="Chart 48"/>
          <p:cNvGraphicFramePr>
            <a:graphicFrameLocks/>
          </p:cNvGraphicFramePr>
          <p:nvPr>
            <p:extLst>
              <p:ext uri="{D42A27DB-BD31-4B8C-83A1-F6EECF244321}">
                <p14:modId xmlns:p14="http://schemas.microsoft.com/office/powerpoint/2010/main" val="959986928"/>
              </p:ext>
            </p:extLst>
          </p:nvPr>
        </p:nvGraphicFramePr>
        <p:xfrm>
          <a:off x="11856245" y="15755274"/>
          <a:ext cx="8915400" cy="578273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8" name="Chart 47"/>
          <p:cNvGraphicFramePr>
            <a:graphicFrameLocks/>
          </p:cNvGraphicFramePr>
          <p:nvPr>
            <p:extLst>
              <p:ext uri="{D42A27DB-BD31-4B8C-83A1-F6EECF244321}">
                <p14:modId xmlns:p14="http://schemas.microsoft.com/office/powerpoint/2010/main" val="461109463"/>
              </p:ext>
            </p:extLst>
          </p:nvPr>
        </p:nvGraphicFramePr>
        <p:xfrm>
          <a:off x="1714502" y="15755274"/>
          <a:ext cx="8915400" cy="578273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7" name="Chart 46"/>
          <p:cNvGraphicFramePr>
            <a:graphicFrameLocks/>
          </p:cNvGraphicFramePr>
          <p:nvPr>
            <p:extLst>
              <p:ext uri="{D42A27DB-BD31-4B8C-83A1-F6EECF244321}">
                <p14:modId xmlns:p14="http://schemas.microsoft.com/office/powerpoint/2010/main" val="2692923724"/>
              </p:ext>
            </p:extLst>
          </p:nvPr>
        </p:nvGraphicFramePr>
        <p:xfrm>
          <a:off x="21885307" y="15755274"/>
          <a:ext cx="8915400" cy="5782733"/>
        </p:xfrm>
        <a:graphic>
          <a:graphicData uri="http://schemas.openxmlformats.org/drawingml/2006/chart">
            <c:chart xmlns:c="http://schemas.openxmlformats.org/drawingml/2006/chart" xmlns:r="http://schemas.openxmlformats.org/officeDocument/2006/relationships" r:id="rId7"/>
          </a:graphicData>
        </a:graphic>
      </p:graphicFrame>
      <p:sp>
        <p:nvSpPr>
          <p:cNvPr id="9" name="Text Box 16"/>
          <p:cNvSpPr txBox="1">
            <a:spLocks noChangeArrowheads="1"/>
          </p:cNvSpPr>
          <p:nvPr/>
        </p:nvSpPr>
        <p:spPr bwMode="auto">
          <a:xfrm>
            <a:off x="1714503" y="6442572"/>
            <a:ext cx="29086204" cy="252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defTabSz="652463" eaLnBrk="0" hangingPunct="0">
              <a:defRPr sz="1700">
                <a:solidFill>
                  <a:schemeClr val="tx1"/>
                </a:solidFill>
                <a:latin typeface="Times New Roman" charset="0"/>
                <a:ea typeface="ＭＳ Ｐゴシック" charset="0"/>
                <a:cs typeface="ＭＳ Ｐゴシック" charset="0"/>
              </a:defRPr>
            </a:lvl1pPr>
            <a:lvl2pPr marL="742950" indent="-285750" defTabSz="652463" eaLnBrk="0" hangingPunct="0">
              <a:defRPr sz="1700">
                <a:solidFill>
                  <a:schemeClr val="tx1"/>
                </a:solidFill>
                <a:latin typeface="Times New Roman" charset="0"/>
                <a:ea typeface="ＭＳ Ｐゴシック" charset="0"/>
              </a:defRPr>
            </a:lvl2pPr>
            <a:lvl3pPr marL="1143000" indent="-228600" defTabSz="652463" eaLnBrk="0" hangingPunct="0">
              <a:defRPr sz="1700">
                <a:solidFill>
                  <a:schemeClr val="tx1"/>
                </a:solidFill>
                <a:latin typeface="Times New Roman" charset="0"/>
                <a:ea typeface="ＭＳ Ｐゴシック" charset="0"/>
              </a:defRPr>
            </a:lvl3pPr>
            <a:lvl4pPr marL="1600200" indent="-228600" defTabSz="652463" eaLnBrk="0" hangingPunct="0">
              <a:defRPr sz="1700">
                <a:solidFill>
                  <a:schemeClr val="tx1"/>
                </a:solidFill>
                <a:latin typeface="Times New Roman" charset="0"/>
                <a:ea typeface="ＭＳ Ｐゴシック" charset="0"/>
              </a:defRPr>
            </a:lvl4pPr>
            <a:lvl5pPr marL="2057400" indent="-228600" defTabSz="652463" eaLnBrk="0" hangingPunct="0">
              <a:defRPr sz="1700">
                <a:solidFill>
                  <a:schemeClr val="tx1"/>
                </a:solidFill>
                <a:latin typeface="Times New Roman" charset="0"/>
                <a:ea typeface="ＭＳ Ｐゴシック" charset="0"/>
              </a:defRPr>
            </a:lvl5pPr>
            <a:lvl6pPr marL="2514600" indent="-228600" defTabSz="652463" eaLnBrk="0" fontAlgn="base" hangingPunct="0">
              <a:spcBef>
                <a:spcPct val="0"/>
              </a:spcBef>
              <a:spcAft>
                <a:spcPct val="0"/>
              </a:spcAft>
              <a:defRPr sz="1700">
                <a:solidFill>
                  <a:schemeClr val="tx1"/>
                </a:solidFill>
                <a:latin typeface="Times New Roman" charset="0"/>
                <a:ea typeface="ＭＳ Ｐゴシック" charset="0"/>
              </a:defRPr>
            </a:lvl6pPr>
            <a:lvl7pPr marL="2971800" indent="-228600" defTabSz="652463" eaLnBrk="0" fontAlgn="base" hangingPunct="0">
              <a:spcBef>
                <a:spcPct val="0"/>
              </a:spcBef>
              <a:spcAft>
                <a:spcPct val="0"/>
              </a:spcAft>
              <a:defRPr sz="1700">
                <a:solidFill>
                  <a:schemeClr val="tx1"/>
                </a:solidFill>
                <a:latin typeface="Times New Roman" charset="0"/>
                <a:ea typeface="ＭＳ Ｐゴシック" charset="0"/>
              </a:defRPr>
            </a:lvl7pPr>
            <a:lvl8pPr marL="3429000" indent="-228600" defTabSz="652463" eaLnBrk="0" fontAlgn="base" hangingPunct="0">
              <a:spcBef>
                <a:spcPct val="0"/>
              </a:spcBef>
              <a:spcAft>
                <a:spcPct val="0"/>
              </a:spcAft>
              <a:defRPr sz="1700">
                <a:solidFill>
                  <a:schemeClr val="tx1"/>
                </a:solidFill>
                <a:latin typeface="Times New Roman" charset="0"/>
                <a:ea typeface="ＭＳ Ｐゴシック" charset="0"/>
              </a:defRPr>
            </a:lvl8pPr>
            <a:lvl9pPr marL="3886200" indent="-228600" defTabSz="652463" eaLnBrk="0" fontAlgn="base" hangingPunct="0">
              <a:spcBef>
                <a:spcPct val="0"/>
              </a:spcBef>
              <a:spcAft>
                <a:spcPct val="0"/>
              </a:spcAft>
              <a:defRPr sz="1700">
                <a:solidFill>
                  <a:schemeClr val="tx1"/>
                </a:solidFill>
                <a:latin typeface="Times New Roman" charset="0"/>
                <a:ea typeface="ＭＳ Ｐゴシック" charset="0"/>
              </a:defRPr>
            </a:lvl9pPr>
          </a:lstStyle>
          <a:p>
            <a:pPr eaLnBrk="1" hangingPunct="1"/>
            <a:r>
              <a:rPr lang="en-US" sz="7800" b="1" dirty="0" smtClean="0">
                <a:solidFill>
                  <a:srgbClr val="000000"/>
                </a:solidFill>
                <a:latin typeface="Arial" charset="0"/>
              </a:rPr>
              <a:t>Quick </a:t>
            </a:r>
            <a:r>
              <a:rPr lang="en-US" sz="7800" b="1" dirty="0">
                <a:solidFill>
                  <a:srgbClr val="000000"/>
                </a:solidFill>
                <a:latin typeface="Arial" charset="0"/>
              </a:rPr>
              <a:t>and Cost </a:t>
            </a:r>
            <a:r>
              <a:rPr lang="en-US" sz="7800" b="1" dirty="0" smtClean="0">
                <a:latin typeface="Arial" charset="0"/>
              </a:rPr>
              <a:t>Effective</a:t>
            </a:r>
            <a:r>
              <a:rPr lang="en-US" sz="7800" b="1" dirty="0" smtClean="0">
                <a:solidFill>
                  <a:srgbClr val="000000"/>
                </a:solidFill>
                <a:latin typeface="Arial" charset="0"/>
              </a:rPr>
              <a:t> </a:t>
            </a:r>
            <a:r>
              <a:rPr lang="en-US" sz="7800" b="1" dirty="0">
                <a:solidFill>
                  <a:srgbClr val="000000"/>
                </a:solidFill>
                <a:latin typeface="Arial" charset="0"/>
              </a:rPr>
              <a:t>Forage Analysis for Grass Fed Beef</a:t>
            </a:r>
          </a:p>
          <a:p>
            <a:pPr eaLnBrk="1" hangingPunct="1"/>
            <a:endParaRPr lang="en-US" sz="7800" b="1" dirty="0">
              <a:solidFill>
                <a:srgbClr val="000000"/>
              </a:solidFill>
              <a:latin typeface="Arial" charset="0"/>
            </a:endParaRPr>
          </a:p>
        </p:txBody>
      </p:sp>
      <p:sp>
        <p:nvSpPr>
          <p:cNvPr id="10" name="Rectangle 8"/>
          <p:cNvSpPr>
            <a:spLocks noChangeArrowheads="1"/>
          </p:cNvSpPr>
          <p:nvPr/>
        </p:nvSpPr>
        <p:spPr bwMode="auto">
          <a:xfrm>
            <a:off x="1766314" y="22538288"/>
            <a:ext cx="14758313" cy="1957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22" tIns="182861" rIns="365722" bIns="182861"/>
          <a:lstStyle/>
          <a:p>
            <a:pPr algn="just" defTabSz="3656013" eaLnBrk="0" hangingPunct="0">
              <a:lnSpc>
                <a:spcPct val="90000"/>
              </a:lnSpc>
              <a:spcBef>
                <a:spcPct val="20000"/>
              </a:spcBef>
              <a:tabLst>
                <a:tab pos="935673" algn="l"/>
              </a:tabLst>
            </a:pPr>
            <a:r>
              <a:rPr lang="en-US" sz="2500" b="1" dirty="0" smtClean="0">
                <a:solidFill>
                  <a:srgbClr val="C8102E"/>
                </a:solidFill>
                <a:latin typeface="Times New Roman" pitchFamily="18" charset="0"/>
                <a:cs typeface="Times New Roman" pitchFamily="18" charset="0"/>
              </a:rPr>
              <a:t>Abstract</a:t>
            </a:r>
          </a:p>
          <a:p>
            <a:pPr lvl="0" algn="just"/>
            <a:r>
              <a:rPr lang="en-US" sz="2500" dirty="0">
                <a:latin typeface="Times New Roman" pitchFamily="18" charset="0"/>
                <a:cs typeface="Times New Roman" pitchFamily="18" charset="0"/>
              </a:rPr>
              <a:t>Consumer interest in grass-finished beef is high, and forage quality is an important factor to consider when finishing cattle on grass. To produce lean nutritious meat, animals must have access to high-quality forage. Animal grazing patterns must be carefully controlled and monitored to optimize grassland quality and availability. Accurate measurement of forage availability helps determine stocking rate and rotation frequency. This project demonstrates a low-cost, simplified approach to measuring forage dry matter content and predicting pasture yield. A low-cost falling plate meter developed by West Virginia Extension Service (Rayburn &amp; Lozier, 2003) was used to determine forage height (cm.) and collect forage samples. Six locations were selected randomly in the pasture, the plate was gently lowered, height (cm.) was recorded, and grass was clipped and weighed (g). Samples were chopped with a paper cutter and a low cost vortex forage dryer designed by Pennsylvania State was used to dry samples to determine percent dry matter. The vortex dryer is inexpensive and more mobile than a conventional dryer (</a:t>
            </a:r>
            <a:r>
              <a:rPr lang="en-US" sz="2500" dirty="0" err="1">
                <a:latin typeface="Times New Roman" pitchFamily="18" charset="0"/>
                <a:cs typeface="Times New Roman" pitchFamily="18" charset="0"/>
              </a:rPr>
              <a:t>Buckmaster</a:t>
            </a:r>
            <a:r>
              <a:rPr lang="en-US" sz="2500" dirty="0">
                <a:latin typeface="Times New Roman" pitchFamily="18" charset="0"/>
                <a:cs typeface="Times New Roman" pitchFamily="18" charset="0"/>
              </a:rPr>
              <a:t>, 2005). Sample collection occurred monthly in May, June, and July. Forage density (kg/hectare) was computed and a linear regression equation was derived to compare forage height and density. The resulting equation was y = 561.29 x – 1703.5, where x represents forage height (cm.) and y represents forage yield (kg of dry matter/hectare). While the linear regression equation applies to the grassland used for this study, one could easily duplicate these methods to determine kilograms of dry matter per hectare in their pasture. Equipment costs in this study were nominal and each item can easily be recreated to determine percent dry matter, and to compute a personalized linear regression equation</a:t>
            </a:r>
            <a:r>
              <a:rPr lang="en-US" sz="2500" u="sng" dirty="0">
                <a:latin typeface="Times New Roman" pitchFamily="18" charset="0"/>
                <a:cs typeface="Times New Roman" pitchFamily="18" charset="0"/>
              </a:rPr>
              <a:t> </a:t>
            </a:r>
            <a:r>
              <a:rPr lang="en-US" sz="2500" dirty="0">
                <a:latin typeface="Times New Roman" pitchFamily="18" charset="0"/>
                <a:cs typeface="Times New Roman" pitchFamily="18" charset="0"/>
              </a:rPr>
              <a:t>to aid in optimal pasture management for grass-fed beef. </a:t>
            </a:r>
          </a:p>
          <a:p>
            <a:pPr algn="just" defTabSz="3656013">
              <a:tabLst>
                <a:tab pos="935673" algn="l"/>
              </a:tabLst>
            </a:pPr>
            <a:endParaRPr lang="en-US" sz="2500" b="1" dirty="0">
              <a:solidFill>
                <a:srgbClr val="CE1126"/>
              </a:solidFill>
              <a:latin typeface="Times New Roman" pitchFamily="18" charset="0"/>
              <a:cs typeface="Times New Roman" pitchFamily="18" charset="0"/>
            </a:endParaRPr>
          </a:p>
          <a:p>
            <a:pPr algn="just" defTabSz="3656013">
              <a:tabLst>
                <a:tab pos="935673" algn="l"/>
              </a:tabLst>
            </a:pPr>
            <a:r>
              <a:rPr lang="en-US" sz="2500" b="1" dirty="0" smtClean="0">
                <a:solidFill>
                  <a:srgbClr val="C8102E"/>
                </a:solidFill>
                <a:latin typeface="Times New Roman" pitchFamily="18" charset="0"/>
                <a:cs typeface="Times New Roman" pitchFamily="18" charset="0"/>
              </a:rPr>
              <a:t>Introduction</a:t>
            </a:r>
            <a:endParaRPr lang="en-US" sz="2500" b="1" dirty="0">
              <a:solidFill>
                <a:srgbClr val="C8102E"/>
              </a:solidFill>
              <a:latin typeface="Times New Roman" pitchFamily="18" charset="0"/>
              <a:cs typeface="Times New Roman" pitchFamily="18" charset="0"/>
            </a:endParaRPr>
          </a:p>
          <a:p>
            <a:pPr marL="0" lvl="1" algn="just" defTabSz="3656013">
              <a:tabLst>
                <a:tab pos="935673" algn="l"/>
              </a:tabLst>
            </a:pPr>
            <a:r>
              <a:rPr lang="en-US" sz="2500" dirty="0">
                <a:latin typeface="Times New Roman" pitchFamily="18" charset="0"/>
                <a:cs typeface="Times New Roman" pitchFamily="18" charset="0"/>
              </a:rPr>
              <a:t>Forage management is extremely important </a:t>
            </a:r>
            <a:r>
              <a:rPr lang="en-US" sz="2500" dirty="0" smtClean="0">
                <a:latin typeface="Times New Roman" pitchFamily="18" charset="0"/>
                <a:cs typeface="Times New Roman" pitchFamily="18" charset="0"/>
              </a:rPr>
              <a:t>to </a:t>
            </a:r>
            <a:r>
              <a:rPr lang="en-US" sz="2500" dirty="0">
                <a:latin typeface="Times New Roman" pitchFamily="18" charset="0"/>
                <a:cs typeface="Times New Roman" pitchFamily="18" charset="0"/>
              </a:rPr>
              <a:t>producing high quality beef. Accurate measurement of forage availability helps determine stocking rate and rotation frequency. This study </a:t>
            </a:r>
            <a:r>
              <a:rPr lang="en-US" sz="2500" dirty="0" smtClean="0">
                <a:latin typeface="Times New Roman" pitchFamily="18" charset="0"/>
                <a:cs typeface="Times New Roman" pitchFamily="18" charset="0"/>
              </a:rPr>
              <a:t>demonstrated the use of two tools: </a:t>
            </a:r>
          </a:p>
          <a:p>
            <a:pPr marL="0" lvl="1" algn="just" defTabSz="3656013">
              <a:tabLst>
                <a:tab pos="935673" algn="l"/>
              </a:tabLst>
            </a:pPr>
            <a:r>
              <a:rPr lang="en-US" sz="2500" dirty="0" smtClean="0">
                <a:latin typeface="Times New Roman" pitchFamily="18" charset="0"/>
                <a:cs typeface="Times New Roman" pitchFamily="18" charset="0"/>
              </a:rPr>
              <a:t>1.) The falling </a:t>
            </a:r>
            <a:r>
              <a:rPr lang="en-US" sz="2500" dirty="0">
                <a:latin typeface="Times New Roman" pitchFamily="18" charset="0"/>
                <a:cs typeface="Times New Roman" pitchFamily="18" charset="0"/>
              </a:rPr>
              <a:t>plate meter </a:t>
            </a:r>
            <a:endParaRPr lang="en-US" sz="2500" dirty="0" smtClean="0">
              <a:latin typeface="Times New Roman" pitchFamily="18" charset="0"/>
              <a:cs typeface="Times New Roman" pitchFamily="18" charset="0"/>
            </a:endParaRPr>
          </a:p>
          <a:p>
            <a:pPr marL="0" lvl="1" algn="just" defTabSz="3656013">
              <a:tabLst>
                <a:tab pos="935673" algn="l"/>
              </a:tabLst>
            </a:pPr>
            <a:r>
              <a:rPr lang="en-US" sz="2500" dirty="0" smtClean="0">
                <a:latin typeface="Times New Roman" pitchFamily="18" charset="0"/>
                <a:cs typeface="Times New Roman" pitchFamily="18" charset="0"/>
              </a:rPr>
              <a:t>2.) The </a:t>
            </a:r>
            <a:r>
              <a:rPr lang="en-US" sz="2500" dirty="0">
                <a:latin typeface="Times New Roman" pitchFamily="18" charset="0"/>
                <a:cs typeface="Times New Roman" pitchFamily="18" charset="0"/>
              </a:rPr>
              <a:t>vortex forage </a:t>
            </a:r>
            <a:r>
              <a:rPr lang="en-US" sz="2500" dirty="0" smtClean="0">
                <a:latin typeface="Times New Roman" pitchFamily="18" charset="0"/>
                <a:cs typeface="Times New Roman" pitchFamily="18" charset="0"/>
              </a:rPr>
              <a:t>dryer</a:t>
            </a:r>
          </a:p>
          <a:p>
            <a:pPr marL="0" lvl="1" algn="just" defTabSz="3656013">
              <a:tabLst>
                <a:tab pos="935673" algn="l"/>
              </a:tabLst>
            </a:pPr>
            <a:r>
              <a:rPr lang="en-US" sz="2500" dirty="0" smtClean="0">
                <a:latin typeface="Times New Roman" pitchFamily="18" charset="0"/>
                <a:cs typeface="Times New Roman" pitchFamily="18" charset="0"/>
              </a:rPr>
              <a:t>Both tools can </a:t>
            </a:r>
            <a:r>
              <a:rPr lang="en-US" sz="2500" dirty="0">
                <a:latin typeface="Times New Roman" pitchFamily="18" charset="0"/>
                <a:cs typeface="Times New Roman" pitchFamily="18" charset="0"/>
              </a:rPr>
              <a:t>assist producers in accurately determining forage dry matter content and predicting pasture yield for better pasture management.  </a:t>
            </a:r>
          </a:p>
          <a:p>
            <a:pPr algn="just" defTabSz="3656013">
              <a:tabLst>
                <a:tab pos="935673" algn="l"/>
              </a:tabLst>
            </a:pPr>
            <a:endParaRPr lang="en-US" sz="2500" dirty="0">
              <a:latin typeface="Times New Roman" pitchFamily="18" charset="0"/>
              <a:cs typeface="Times New Roman" pitchFamily="18" charset="0"/>
            </a:endParaRPr>
          </a:p>
          <a:p>
            <a:pPr algn="just" defTabSz="3656013" eaLnBrk="0" hangingPunct="0">
              <a:tabLst>
                <a:tab pos="935673" algn="l"/>
              </a:tabLst>
            </a:pPr>
            <a:r>
              <a:rPr kumimoji="1" lang="en-US" sz="2500" b="1" dirty="0" smtClean="0">
                <a:solidFill>
                  <a:srgbClr val="C8102E"/>
                </a:solidFill>
                <a:latin typeface="Times New Roman" pitchFamily="18" charset="0"/>
                <a:cs typeface="Times New Roman" pitchFamily="18" charset="0"/>
              </a:rPr>
              <a:t>Materials and Methods</a:t>
            </a:r>
            <a:endParaRPr lang="en-US" sz="2500" dirty="0">
              <a:solidFill>
                <a:srgbClr val="C8102E"/>
              </a:solidFill>
              <a:latin typeface="Times New Roman" pitchFamily="18" charset="0"/>
              <a:cs typeface="Times New Roman" pitchFamily="18" charset="0"/>
            </a:endParaRPr>
          </a:p>
          <a:p>
            <a:pPr algn="just" defTabSz="3656013">
              <a:tabLst>
                <a:tab pos="935673" algn="l"/>
              </a:tabLst>
            </a:pPr>
            <a:r>
              <a:rPr lang="en-US" sz="2500" i="1" dirty="0" smtClean="0">
                <a:solidFill>
                  <a:srgbClr val="000000"/>
                </a:solidFill>
                <a:latin typeface="Times New Roman" pitchFamily="18" charset="0"/>
                <a:cs typeface="Times New Roman" pitchFamily="18" charset="0"/>
              </a:rPr>
              <a:t>Field Collection of Forage</a:t>
            </a:r>
          </a:p>
          <a:p>
            <a:pPr marL="0" lvl="2" algn="just" defTabSz="3656013">
              <a:tabLst>
                <a:tab pos="935673" algn="l"/>
              </a:tabLst>
            </a:pPr>
            <a:r>
              <a:rPr lang="en-US" sz="2500" dirty="0">
                <a:latin typeface="Times New Roman" pitchFamily="18" charset="0"/>
                <a:cs typeface="Times New Roman" pitchFamily="18" charset="0"/>
              </a:rPr>
              <a:t>Collection of forage was done using a falling plate meter which measures the height of the forage. There is a high correlation between forage height and dry matter, and the correlation increases when forage is pressed with a weighted plate (Rayburn &amp; Lozier, 2003). </a:t>
            </a:r>
            <a:endParaRPr lang="en-US" sz="2500" dirty="0" smtClean="0">
              <a:latin typeface="Times New Roman" pitchFamily="18" charset="0"/>
              <a:cs typeface="Times New Roman" pitchFamily="18" charset="0"/>
            </a:endParaRPr>
          </a:p>
          <a:p>
            <a:pPr marL="342900" lvl="2" indent="-342900" algn="just" defTabSz="3656013">
              <a:buFont typeface="Arial" pitchFamily="34" charset="0"/>
              <a:buChar char="•"/>
              <a:tabLst>
                <a:tab pos="935673" algn="l"/>
              </a:tabLst>
            </a:pPr>
            <a:r>
              <a:rPr lang="en-US" sz="2500" dirty="0" smtClean="0">
                <a:latin typeface="Times New Roman" pitchFamily="18" charset="0"/>
                <a:cs typeface="Times New Roman" pitchFamily="18" charset="0"/>
              </a:rPr>
              <a:t>The </a:t>
            </a:r>
            <a:r>
              <a:rPr lang="en-US" sz="2500" dirty="0">
                <a:latin typeface="Times New Roman" pitchFamily="18" charset="0"/>
                <a:cs typeface="Times New Roman" pitchFamily="18" charset="0"/>
              </a:rPr>
              <a:t>falling plate meter </a:t>
            </a:r>
            <a:r>
              <a:rPr lang="en-US" sz="2500" dirty="0" smtClean="0">
                <a:latin typeface="Times New Roman" pitchFamily="18" charset="0"/>
                <a:cs typeface="Times New Roman" pitchFamily="18" charset="0"/>
              </a:rPr>
              <a:t>was made </a:t>
            </a:r>
            <a:r>
              <a:rPr lang="en-US" sz="2500" dirty="0">
                <a:latin typeface="Times New Roman" pitchFamily="18" charset="0"/>
                <a:cs typeface="Times New Roman" pitchFamily="18" charset="0"/>
              </a:rPr>
              <a:t>of acrylic plastic, a yard stick, and </a:t>
            </a:r>
            <a:r>
              <a:rPr lang="en-US" sz="2500" dirty="0" smtClean="0">
                <a:latin typeface="Times New Roman" pitchFamily="18" charset="0"/>
                <a:cs typeface="Times New Roman" pitchFamily="18" charset="0"/>
              </a:rPr>
              <a:t>two </a:t>
            </a:r>
            <a:r>
              <a:rPr lang="en-US" sz="2500" dirty="0">
                <a:latin typeface="Times New Roman" pitchFamily="18" charset="0"/>
                <a:cs typeface="Times New Roman" pitchFamily="18" charset="0"/>
              </a:rPr>
              <a:t>pieces of heavy </a:t>
            </a:r>
            <a:r>
              <a:rPr lang="en-US" sz="2500" dirty="0" smtClean="0">
                <a:latin typeface="Times New Roman" pitchFamily="18" charset="0"/>
                <a:cs typeface="Times New Roman" pitchFamily="18" charset="0"/>
              </a:rPr>
              <a:t>string</a:t>
            </a:r>
            <a:r>
              <a:rPr lang="en-US" sz="2500" dirty="0">
                <a:latin typeface="Times New Roman" pitchFamily="18" charset="0"/>
                <a:cs typeface="Times New Roman" pitchFamily="18" charset="0"/>
              </a:rPr>
              <a:t> </a:t>
            </a:r>
            <a:r>
              <a:rPr lang="en-US" sz="2500" dirty="0" smtClean="0">
                <a:latin typeface="Times New Roman" pitchFamily="18" charset="0"/>
                <a:cs typeface="Times New Roman" pitchFamily="18" charset="0"/>
              </a:rPr>
              <a:t>as depicted in Figure 1. </a:t>
            </a:r>
          </a:p>
          <a:p>
            <a:pPr marL="342900" lvl="2" indent="-342900" algn="just" defTabSz="3656013">
              <a:buFont typeface="Arial" pitchFamily="34" charset="0"/>
              <a:buChar char="•"/>
              <a:tabLst>
                <a:tab pos="935673" algn="l"/>
              </a:tabLst>
            </a:pPr>
            <a:r>
              <a:rPr lang="en-US" sz="2500" dirty="0" smtClean="0">
                <a:latin typeface="Times New Roman" pitchFamily="18" charset="0"/>
                <a:cs typeface="Times New Roman" pitchFamily="18" charset="0"/>
              </a:rPr>
              <a:t>The cost was approximately $20.00. </a:t>
            </a:r>
          </a:p>
          <a:p>
            <a:pPr marL="342900" lvl="2" indent="-342900" algn="just" defTabSz="3656013">
              <a:buFont typeface="Arial" pitchFamily="34" charset="0"/>
              <a:buChar char="•"/>
              <a:tabLst>
                <a:tab pos="935673" algn="l"/>
              </a:tabLst>
            </a:pPr>
            <a:r>
              <a:rPr lang="en-US" sz="2500" dirty="0" smtClean="0">
                <a:latin typeface="Times New Roman" pitchFamily="18" charset="0"/>
                <a:cs typeface="Times New Roman" pitchFamily="18" charset="0"/>
              </a:rPr>
              <a:t>Samples </a:t>
            </a:r>
            <a:r>
              <a:rPr lang="en-US" sz="2500" dirty="0">
                <a:latin typeface="Times New Roman" pitchFamily="18" charset="0"/>
                <a:cs typeface="Times New Roman" pitchFamily="18" charset="0"/>
              </a:rPr>
              <a:t>of forage were collected monthly for May, June, and July. For each collection 6 samples of forage were taken. </a:t>
            </a:r>
            <a:endParaRPr lang="en-US" sz="2500" dirty="0" smtClean="0">
              <a:latin typeface="Times New Roman" pitchFamily="18" charset="0"/>
              <a:cs typeface="Times New Roman" pitchFamily="18" charset="0"/>
            </a:endParaRPr>
          </a:p>
          <a:p>
            <a:pPr marL="342900" lvl="2" indent="-342900" algn="just" defTabSz="3656013">
              <a:buFont typeface="Arial" pitchFamily="34" charset="0"/>
              <a:buChar char="•"/>
              <a:tabLst>
                <a:tab pos="935673" algn="l"/>
              </a:tabLst>
            </a:pPr>
            <a:r>
              <a:rPr lang="en-US" sz="2500" dirty="0" smtClean="0">
                <a:latin typeface="Times New Roman" pitchFamily="18" charset="0"/>
                <a:cs typeface="Times New Roman" pitchFamily="18" charset="0"/>
              </a:rPr>
              <a:t>This </a:t>
            </a:r>
            <a:r>
              <a:rPr lang="en-US" sz="2500" dirty="0">
                <a:latin typeface="Times New Roman" pitchFamily="18" charset="0"/>
                <a:cs typeface="Times New Roman" pitchFamily="18" charset="0"/>
              </a:rPr>
              <a:t>was done by randomly selecting a location, standing the yard stick up, and </a:t>
            </a:r>
            <a:r>
              <a:rPr lang="en-US" sz="2500" dirty="0" smtClean="0">
                <a:latin typeface="Times New Roman" pitchFamily="18" charset="0"/>
                <a:cs typeface="Times New Roman" pitchFamily="18" charset="0"/>
              </a:rPr>
              <a:t>gently lowering </a:t>
            </a:r>
            <a:r>
              <a:rPr lang="en-US" sz="2500" dirty="0">
                <a:latin typeface="Times New Roman" pitchFamily="18" charset="0"/>
                <a:cs typeface="Times New Roman" pitchFamily="18" charset="0"/>
              </a:rPr>
              <a:t>the </a:t>
            </a:r>
            <a:r>
              <a:rPr lang="en-US" sz="2500" dirty="0" smtClean="0">
                <a:latin typeface="Times New Roman" pitchFamily="18" charset="0"/>
                <a:cs typeface="Times New Roman" pitchFamily="18" charset="0"/>
              </a:rPr>
              <a:t>plate onto </a:t>
            </a:r>
            <a:r>
              <a:rPr lang="en-US" sz="2500" dirty="0">
                <a:latin typeface="Times New Roman" pitchFamily="18" charset="0"/>
                <a:cs typeface="Times New Roman" pitchFamily="18" charset="0"/>
              </a:rPr>
              <a:t>of the forage until the plate was supported. The height of the forage was determined by measuring the height of the plate above the ground. </a:t>
            </a:r>
            <a:endParaRPr lang="en-US" sz="2500" dirty="0" smtClean="0">
              <a:latin typeface="Times New Roman" pitchFamily="18" charset="0"/>
              <a:cs typeface="Times New Roman" pitchFamily="18" charset="0"/>
            </a:endParaRPr>
          </a:p>
          <a:p>
            <a:pPr marL="342900" lvl="2" indent="-342900" algn="just" defTabSz="3656013">
              <a:buFont typeface="Arial" pitchFamily="34" charset="0"/>
              <a:buChar char="•"/>
              <a:tabLst>
                <a:tab pos="935673" algn="l"/>
              </a:tabLst>
            </a:pPr>
            <a:r>
              <a:rPr lang="en-US" sz="2500" dirty="0" smtClean="0">
                <a:latin typeface="Times New Roman" pitchFamily="18" charset="0"/>
                <a:cs typeface="Times New Roman" pitchFamily="18" charset="0"/>
              </a:rPr>
              <a:t>After </a:t>
            </a:r>
            <a:r>
              <a:rPr lang="en-US" sz="2500" dirty="0">
                <a:latin typeface="Times New Roman" pitchFamily="18" charset="0"/>
                <a:cs typeface="Times New Roman" pitchFamily="18" charset="0"/>
              </a:rPr>
              <a:t>measuring the height of the forage a sample that </a:t>
            </a:r>
            <a:r>
              <a:rPr lang="en-US" sz="2500" dirty="0" smtClean="0">
                <a:latin typeface="Times New Roman" pitchFamily="18" charset="0"/>
                <a:cs typeface="Times New Roman" pitchFamily="18" charset="0"/>
              </a:rPr>
              <a:t>represented the </a:t>
            </a:r>
            <a:r>
              <a:rPr lang="en-US" sz="2500" dirty="0">
                <a:latin typeface="Times New Roman" pitchFamily="18" charset="0"/>
                <a:cs typeface="Times New Roman" pitchFamily="18" charset="0"/>
              </a:rPr>
              <a:t>size of the plate </a:t>
            </a:r>
            <a:r>
              <a:rPr lang="en-US" sz="2500" dirty="0" smtClean="0">
                <a:latin typeface="Times New Roman" pitchFamily="18" charset="0"/>
                <a:cs typeface="Times New Roman" pitchFamily="18" charset="0"/>
              </a:rPr>
              <a:t>was collected. </a:t>
            </a:r>
          </a:p>
          <a:p>
            <a:pPr marL="342900" lvl="2" indent="-342900" algn="just" defTabSz="3656013">
              <a:buFont typeface="Arial" pitchFamily="34" charset="0"/>
              <a:buChar char="•"/>
              <a:tabLst>
                <a:tab pos="935673" algn="l"/>
              </a:tabLst>
            </a:pPr>
            <a:r>
              <a:rPr lang="en-US" sz="2500" dirty="0" smtClean="0">
                <a:latin typeface="Times New Roman" pitchFamily="18" charset="0"/>
                <a:cs typeface="Times New Roman" pitchFamily="18" charset="0"/>
              </a:rPr>
              <a:t>Each </a:t>
            </a:r>
            <a:r>
              <a:rPr lang="en-US" sz="2500" dirty="0">
                <a:latin typeface="Times New Roman" pitchFamily="18" charset="0"/>
                <a:cs typeface="Times New Roman" pitchFamily="18" charset="0"/>
              </a:rPr>
              <a:t>sample </a:t>
            </a:r>
            <a:r>
              <a:rPr lang="en-US" sz="2500" dirty="0" smtClean="0">
                <a:latin typeface="Times New Roman" pitchFamily="18" charset="0"/>
                <a:cs typeface="Times New Roman" pitchFamily="18" charset="0"/>
              </a:rPr>
              <a:t>was </a:t>
            </a:r>
            <a:r>
              <a:rPr lang="en-US" sz="2500" dirty="0">
                <a:latin typeface="Times New Roman" pitchFamily="18" charset="0"/>
                <a:cs typeface="Times New Roman" pitchFamily="18" charset="0"/>
              </a:rPr>
              <a:t>numbered, put in a bag and taken </a:t>
            </a:r>
            <a:r>
              <a:rPr lang="en-US" sz="2500" dirty="0" smtClean="0">
                <a:latin typeface="Times New Roman" pitchFamily="18" charset="0"/>
                <a:cs typeface="Times New Roman" pitchFamily="18" charset="0"/>
              </a:rPr>
              <a:t>to the farm office to </a:t>
            </a:r>
            <a:r>
              <a:rPr lang="en-US" sz="2500" dirty="0">
                <a:latin typeface="Times New Roman" pitchFamily="18" charset="0"/>
                <a:cs typeface="Times New Roman" pitchFamily="18" charset="0"/>
              </a:rPr>
              <a:t>be weighed. A small gram </a:t>
            </a:r>
            <a:r>
              <a:rPr lang="en-US" sz="2500" dirty="0" smtClean="0">
                <a:latin typeface="Times New Roman" pitchFamily="18" charset="0"/>
                <a:cs typeface="Times New Roman" pitchFamily="18" charset="0"/>
              </a:rPr>
              <a:t>scale was </a:t>
            </a:r>
            <a:r>
              <a:rPr lang="en-US" sz="2500" dirty="0">
                <a:latin typeface="Times New Roman" pitchFamily="18" charset="0"/>
                <a:cs typeface="Times New Roman" pitchFamily="18" charset="0"/>
              </a:rPr>
              <a:t>used to determine the as fed mass of each sample.  The mass was recorded and the samples were taken to the drying facility (Field Services Building, Iowa State University College of Veterinary Medicine). </a:t>
            </a:r>
            <a:endParaRPr lang="en-US" sz="2500" dirty="0" smtClean="0">
              <a:latin typeface="Times New Roman" pitchFamily="18" charset="0"/>
              <a:cs typeface="Times New Roman" pitchFamily="18" charset="0"/>
            </a:endParaRPr>
          </a:p>
          <a:p>
            <a:pPr marL="0" lvl="2" algn="just" defTabSz="3656013">
              <a:tabLst>
                <a:tab pos="935673" algn="l"/>
              </a:tabLst>
            </a:pPr>
            <a:endParaRPr lang="en-US" sz="2500" dirty="0">
              <a:latin typeface="Times New Roman" pitchFamily="18" charset="0"/>
              <a:cs typeface="Times New Roman" pitchFamily="18" charset="0"/>
            </a:endParaRPr>
          </a:p>
          <a:p>
            <a:pPr marL="0" lvl="2" algn="just" defTabSz="3656013">
              <a:tabLst>
                <a:tab pos="935673" algn="l"/>
              </a:tabLst>
            </a:pPr>
            <a:r>
              <a:rPr lang="en-US" sz="2500" i="1" dirty="0" smtClean="0">
                <a:latin typeface="Times New Roman" pitchFamily="18" charset="0"/>
                <a:cs typeface="Times New Roman" pitchFamily="18" charset="0"/>
              </a:rPr>
              <a:t>Forage Drying </a:t>
            </a:r>
          </a:p>
          <a:p>
            <a:pPr marL="0" lvl="2" algn="just" defTabSz="3656013">
              <a:tabLst>
                <a:tab pos="935673" algn="l"/>
              </a:tabLst>
            </a:pPr>
            <a:r>
              <a:rPr lang="en-US" sz="2500" dirty="0" smtClean="0">
                <a:latin typeface="Times New Roman" pitchFamily="18" charset="0"/>
                <a:cs typeface="Times New Roman" pitchFamily="18" charset="0"/>
              </a:rPr>
              <a:t>All samples were </a:t>
            </a:r>
            <a:r>
              <a:rPr lang="en-US" sz="2500" dirty="0">
                <a:latin typeface="Times New Roman" pitchFamily="18" charset="0"/>
                <a:cs typeface="Times New Roman" pitchFamily="18" charset="0"/>
              </a:rPr>
              <a:t>dried </a:t>
            </a:r>
            <a:r>
              <a:rPr lang="en-US" sz="2500" dirty="0" smtClean="0">
                <a:latin typeface="Times New Roman" pitchFamily="18" charset="0"/>
                <a:cs typeface="Times New Roman" pitchFamily="18" charset="0"/>
              </a:rPr>
              <a:t>within 24 </a:t>
            </a:r>
            <a:r>
              <a:rPr lang="en-US" sz="2500" dirty="0">
                <a:latin typeface="Times New Roman" pitchFamily="18" charset="0"/>
                <a:cs typeface="Times New Roman" pitchFamily="18" charset="0"/>
              </a:rPr>
              <a:t>hours of </a:t>
            </a:r>
            <a:r>
              <a:rPr lang="en-US" sz="2500" dirty="0" smtClean="0">
                <a:latin typeface="Times New Roman" pitchFamily="18" charset="0"/>
                <a:cs typeface="Times New Roman" pitchFamily="18" charset="0"/>
              </a:rPr>
              <a:t>collection to maintain uniformity.  </a:t>
            </a:r>
            <a:r>
              <a:rPr lang="en-US" sz="2500" dirty="0">
                <a:latin typeface="Times New Roman" pitchFamily="18" charset="0"/>
                <a:cs typeface="Times New Roman" pitchFamily="18" charset="0"/>
              </a:rPr>
              <a:t>A low cost vortex forage and biomass sample dryer was used.  </a:t>
            </a:r>
            <a:endParaRPr lang="en-US" sz="2500" dirty="0" smtClean="0">
              <a:latin typeface="Times New Roman" pitchFamily="18" charset="0"/>
              <a:cs typeface="Times New Roman" pitchFamily="18" charset="0"/>
            </a:endParaRPr>
          </a:p>
          <a:p>
            <a:pPr defTabSz="3656013">
              <a:tabLst>
                <a:tab pos="935673" algn="l"/>
              </a:tabLst>
            </a:pPr>
            <a:endParaRPr lang="en-US" sz="2500" dirty="0">
              <a:solidFill>
                <a:srgbClr val="000000"/>
              </a:solidFill>
              <a:latin typeface="Arial" charset="0"/>
              <a:cs typeface="Arial" charset="0"/>
            </a:endParaRPr>
          </a:p>
        </p:txBody>
      </p:sp>
      <p:sp>
        <p:nvSpPr>
          <p:cNvPr id="11" name="Rectangle 8"/>
          <p:cNvSpPr>
            <a:spLocks noChangeArrowheads="1"/>
          </p:cNvSpPr>
          <p:nvPr/>
        </p:nvSpPr>
        <p:spPr bwMode="auto">
          <a:xfrm>
            <a:off x="16313945" y="22538288"/>
            <a:ext cx="14547114" cy="195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22" tIns="182861" rIns="365722" bIns="182861"/>
          <a:lstStyle/>
          <a:p>
            <a:pPr algn="just" defTabSz="3656013" eaLnBrk="0" hangingPunct="0">
              <a:lnSpc>
                <a:spcPct val="90000"/>
              </a:lnSpc>
              <a:spcBef>
                <a:spcPct val="20000"/>
              </a:spcBef>
              <a:tabLst>
                <a:tab pos="935673" algn="l"/>
              </a:tabLst>
            </a:pPr>
            <a:r>
              <a:rPr lang="en-US" sz="2500" b="1" dirty="0" smtClean="0">
                <a:solidFill>
                  <a:srgbClr val="C8102E"/>
                </a:solidFill>
                <a:latin typeface="Times New Roman" pitchFamily="18" charset="0"/>
                <a:cs typeface="Times New Roman" pitchFamily="18" charset="0"/>
              </a:rPr>
              <a:t>Materials and Methods continued </a:t>
            </a:r>
          </a:p>
          <a:p>
            <a:pPr marL="342900" lvl="2" indent="-342900" algn="just" defTabSz="3656013">
              <a:buFont typeface="Arial" pitchFamily="34" charset="0"/>
              <a:buChar char="•"/>
              <a:tabLst>
                <a:tab pos="935673" algn="l"/>
              </a:tabLst>
            </a:pPr>
            <a:r>
              <a:rPr lang="en-US" sz="2500" dirty="0">
                <a:latin typeface="Times New Roman" pitchFamily="18" charset="0"/>
                <a:cs typeface="Times New Roman" pitchFamily="18" charset="0"/>
              </a:rPr>
              <a:t>The dryer was made using a blow dryer, PVC, heating ducts, furnace filter, window screen, wood, and fastening hardware. </a:t>
            </a:r>
            <a:r>
              <a:rPr lang="en-US" sz="2500" dirty="0">
                <a:solidFill>
                  <a:srgbClr val="000000"/>
                </a:solidFill>
                <a:latin typeface="Times New Roman" pitchFamily="18" charset="0"/>
                <a:cs typeface="Times New Roman" pitchFamily="18" charset="0"/>
              </a:rPr>
              <a:t>	</a:t>
            </a:r>
            <a:endParaRPr lang="en-US" sz="2500" dirty="0" smtClean="0">
              <a:latin typeface="Times New Roman" pitchFamily="18" charset="0"/>
              <a:cs typeface="Times New Roman" pitchFamily="18" charset="0"/>
            </a:endParaRPr>
          </a:p>
          <a:p>
            <a:pPr marL="342900" lvl="2" indent="-342900" algn="just" defTabSz="3656013">
              <a:buFont typeface="Arial" pitchFamily="34" charset="0"/>
              <a:buChar char="•"/>
              <a:tabLst>
                <a:tab pos="935673" algn="l"/>
              </a:tabLst>
            </a:pPr>
            <a:r>
              <a:rPr lang="en-US" sz="2500" dirty="0" smtClean="0">
                <a:latin typeface="Times New Roman" pitchFamily="18" charset="0"/>
                <a:cs typeface="Times New Roman" pitchFamily="18" charset="0"/>
              </a:rPr>
              <a:t>The </a:t>
            </a:r>
            <a:r>
              <a:rPr lang="en-US" sz="2500" dirty="0">
                <a:latin typeface="Times New Roman" pitchFamily="18" charset="0"/>
                <a:cs typeface="Times New Roman" pitchFamily="18" charset="0"/>
              </a:rPr>
              <a:t>cost of the vortex forage dryer was approximately $40.00 with the major cost being the blow dryer at $16.00. </a:t>
            </a:r>
          </a:p>
          <a:p>
            <a:pPr marL="342900" lvl="2" indent="-342900" algn="just" defTabSz="3656013">
              <a:buFont typeface="Arial" pitchFamily="34" charset="0"/>
              <a:buChar char="•"/>
              <a:tabLst>
                <a:tab pos="935673" algn="l"/>
              </a:tabLst>
            </a:pPr>
            <a:r>
              <a:rPr lang="en-US" sz="2500" dirty="0" smtClean="0">
                <a:latin typeface="Times New Roman" pitchFamily="18" charset="0"/>
                <a:cs typeface="Times New Roman" pitchFamily="18" charset="0"/>
              </a:rPr>
              <a:t>The vortex dryer </a:t>
            </a:r>
            <a:r>
              <a:rPr lang="en-US" sz="2500" dirty="0">
                <a:latin typeface="Times New Roman" pitchFamily="18" charset="0"/>
                <a:cs typeface="Times New Roman" pitchFamily="18" charset="0"/>
              </a:rPr>
              <a:t>was made according to the instructions in </a:t>
            </a:r>
            <a:r>
              <a:rPr lang="en-US" sz="2500" dirty="0" err="1">
                <a:latin typeface="Times New Roman" pitchFamily="18" charset="0"/>
                <a:cs typeface="Times New Roman" pitchFamily="18" charset="0"/>
              </a:rPr>
              <a:t>Buckmaster’s</a:t>
            </a:r>
            <a:r>
              <a:rPr lang="en-US" sz="2500" dirty="0">
                <a:latin typeface="Times New Roman" pitchFamily="18" charset="0"/>
                <a:cs typeface="Times New Roman" pitchFamily="18" charset="0"/>
              </a:rPr>
              <a:t> article, “A Vortex Forage and Biomass Sample </a:t>
            </a:r>
            <a:r>
              <a:rPr lang="en-US" sz="2500" dirty="0" smtClean="0">
                <a:latin typeface="Times New Roman" pitchFamily="18" charset="0"/>
                <a:cs typeface="Times New Roman" pitchFamily="18" charset="0"/>
              </a:rPr>
              <a:t>Dryer”. Figure </a:t>
            </a:r>
            <a:r>
              <a:rPr lang="en-US" sz="2500" dirty="0">
                <a:latin typeface="Times New Roman" pitchFamily="18" charset="0"/>
                <a:cs typeface="Times New Roman" pitchFamily="18" charset="0"/>
              </a:rPr>
              <a:t>2 shows two vortex drying </a:t>
            </a:r>
            <a:r>
              <a:rPr lang="en-US" sz="2500" dirty="0" smtClean="0">
                <a:latin typeface="Times New Roman" pitchFamily="18" charset="0"/>
                <a:cs typeface="Times New Roman" pitchFamily="18" charset="0"/>
              </a:rPr>
              <a:t>stations built to </a:t>
            </a:r>
            <a:r>
              <a:rPr lang="en-US" sz="2500" dirty="0" err="1" smtClean="0">
                <a:latin typeface="Times New Roman" pitchFamily="18" charset="0"/>
                <a:cs typeface="Times New Roman" pitchFamily="18" charset="0"/>
              </a:rPr>
              <a:t>Buckmaster’s</a:t>
            </a:r>
            <a:r>
              <a:rPr lang="en-US" sz="2500" dirty="0" smtClean="0">
                <a:latin typeface="Times New Roman" pitchFamily="18" charset="0"/>
                <a:cs typeface="Times New Roman" pitchFamily="18" charset="0"/>
              </a:rPr>
              <a:t> specifications. </a:t>
            </a:r>
          </a:p>
          <a:p>
            <a:pPr marL="342900" lvl="2" indent="-342900" algn="just" defTabSz="3656013">
              <a:buFont typeface="Arial" pitchFamily="34" charset="0"/>
              <a:buChar char="•"/>
              <a:tabLst>
                <a:tab pos="935673" algn="l"/>
              </a:tabLst>
            </a:pPr>
            <a:r>
              <a:rPr lang="en-US" sz="2500" dirty="0" smtClean="0">
                <a:latin typeface="Times New Roman" pitchFamily="18" charset="0"/>
                <a:cs typeface="Times New Roman" pitchFamily="18" charset="0"/>
              </a:rPr>
              <a:t>For </a:t>
            </a:r>
            <a:r>
              <a:rPr lang="en-US" sz="2500" dirty="0">
                <a:latin typeface="Times New Roman" pitchFamily="18" charset="0"/>
                <a:cs typeface="Times New Roman" pitchFamily="18" charset="0"/>
              </a:rPr>
              <a:t>the drying process </a:t>
            </a:r>
            <a:r>
              <a:rPr lang="en-US" sz="2500" dirty="0" smtClean="0">
                <a:latin typeface="Times New Roman" pitchFamily="18" charset="0"/>
                <a:cs typeface="Times New Roman" pitchFamily="18" charset="0"/>
              </a:rPr>
              <a:t>each sample was </a:t>
            </a:r>
            <a:r>
              <a:rPr lang="en-US" sz="2500" dirty="0">
                <a:latin typeface="Times New Roman" pitchFamily="18" charset="0"/>
                <a:cs typeface="Times New Roman" pitchFamily="18" charset="0"/>
              </a:rPr>
              <a:t>chopped into 2.5 cm pieces with a paper cutter as shown in Figure 2. </a:t>
            </a:r>
            <a:r>
              <a:rPr lang="en-US" sz="2500" dirty="0" smtClean="0">
                <a:latin typeface="Times New Roman" pitchFamily="18" charset="0"/>
                <a:cs typeface="Times New Roman" pitchFamily="18" charset="0"/>
              </a:rPr>
              <a:t>The </a:t>
            </a:r>
            <a:r>
              <a:rPr lang="en-US" sz="2500" dirty="0">
                <a:latin typeface="Times New Roman" pitchFamily="18" charset="0"/>
                <a:cs typeface="Times New Roman" pitchFamily="18" charset="0"/>
              </a:rPr>
              <a:t>entire chopped sample was mixed and a representative </a:t>
            </a:r>
            <a:r>
              <a:rPr lang="en-US" sz="2500" dirty="0" smtClean="0">
                <a:latin typeface="Times New Roman" pitchFamily="18" charset="0"/>
                <a:cs typeface="Times New Roman" pitchFamily="18" charset="0"/>
              </a:rPr>
              <a:t> 200 gram sub-sample was dried.</a:t>
            </a:r>
          </a:p>
          <a:p>
            <a:pPr marL="342900" lvl="2" indent="-342900" algn="just" defTabSz="3656013">
              <a:buFont typeface="Arial" pitchFamily="34" charset="0"/>
              <a:buChar char="•"/>
              <a:tabLst>
                <a:tab pos="935673" algn="l"/>
              </a:tabLst>
            </a:pPr>
            <a:r>
              <a:rPr lang="en-US" sz="2500" dirty="0" smtClean="0">
                <a:latin typeface="Times New Roman" pitchFamily="18" charset="0"/>
                <a:cs typeface="Times New Roman" pitchFamily="18" charset="0"/>
              </a:rPr>
              <a:t>The start time was recorded. After 15 minutes the sample was re-weighed and time was recorded again. </a:t>
            </a:r>
          </a:p>
          <a:p>
            <a:pPr marL="342900" lvl="2" indent="-342900" algn="just" defTabSz="3656013">
              <a:buFont typeface="Arial" pitchFamily="34" charset="0"/>
              <a:buChar char="•"/>
              <a:tabLst>
                <a:tab pos="935673" algn="l"/>
              </a:tabLst>
            </a:pPr>
            <a:r>
              <a:rPr lang="en-US" sz="2500" dirty="0" smtClean="0">
                <a:latin typeface="Times New Roman" pitchFamily="18" charset="0"/>
                <a:cs typeface="Times New Roman" pitchFamily="18" charset="0"/>
              </a:rPr>
              <a:t>After </a:t>
            </a:r>
            <a:r>
              <a:rPr lang="en-US" sz="2500" dirty="0">
                <a:latin typeface="Times New Roman" pitchFamily="18" charset="0"/>
                <a:cs typeface="Times New Roman" pitchFamily="18" charset="0"/>
              </a:rPr>
              <a:t>this, </a:t>
            </a:r>
            <a:r>
              <a:rPr lang="en-US" sz="2500" dirty="0" smtClean="0">
                <a:latin typeface="Times New Roman" pitchFamily="18" charset="0"/>
                <a:cs typeface="Times New Roman" pitchFamily="18" charset="0"/>
              </a:rPr>
              <a:t>weight and time were recorded every five </a:t>
            </a:r>
            <a:r>
              <a:rPr lang="en-US" sz="2500" dirty="0">
                <a:latin typeface="Times New Roman" pitchFamily="18" charset="0"/>
                <a:cs typeface="Times New Roman" pitchFamily="18" charset="0"/>
              </a:rPr>
              <a:t>minutes until the same mass </a:t>
            </a:r>
            <a:r>
              <a:rPr lang="en-US" sz="2500" dirty="0" smtClean="0">
                <a:latin typeface="Times New Roman" pitchFamily="18" charset="0"/>
                <a:cs typeface="Times New Roman" pitchFamily="18" charset="0"/>
              </a:rPr>
              <a:t>was </a:t>
            </a:r>
            <a:r>
              <a:rPr lang="en-US" sz="2500" dirty="0">
                <a:latin typeface="Times New Roman" pitchFamily="18" charset="0"/>
                <a:cs typeface="Times New Roman" pitchFamily="18" charset="0"/>
              </a:rPr>
              <a:t>recorded </a:t>
            </a:r>
            <a:r>
              <a:rPr lang="en-US" sz="2500" dirty="0" smtClean="0">
                <a:latin typeface="Times New Roman" pitchFamily="18" charset="0"/>
                <a:cs typeface="Times New Roman" pitchFamily="18" charset="0"/>
              </a:rPr>
              <a:t>three </a:t>
            </a:r>
            <a:r>
              <a:rPr lang="en-US" sz="2500" dirty="0">
                <a:latin typeface="Times New Roman" pitchFamily="18" charset="0"/>
                <a:cs typeface="Times New Roman" pitchFamily="18" charset="0"/>
              </a:rPr>
              <a:t>times in a row. </a:t>
            </a:r>
            <a:endParaRPr lang="en-US" sz="2500" dirty="0" smtClean="0">
              <a:latin typeface="Times New Roman" pitchFamily="18" charset="0"/>
              <a:cs typeface="Times New Roman" pitchFamily="18" charset="0"/>
            </a:endParaRPr>
          </a:p>
          <a:p>
            <a:pPr marL="342900" lvl="2" indent="-342900" algn="just" defTabSz="3656013">
              <a:buFont typeface="Arial" pitchFamily="34" charset="0"/>
              <a:buChar char="•"/>
              <a:tabLst>
                <a:tab pos="935673" algn="l"/>
              </a:tabLst>
            </a:pPr>
            <a:r>
              <a:rPr lang="en-US" sz="2500" dirty="0" smtClean="0">
                <a:latin typeface="Times New Roman" pitchFamily="18" charset="0"/>
                <a:cs typeface="Times New Roman" pitchFamily="18" charset="0"/>
              </a:rPr>
              <a:t>The following equations were used to calculate percent dry matter:</a:t>
            </a:r>
          </a:p>
          <a:p>
            <a:pPr marL="2537415" lvl="3" indent="-342900" algn="just" defTabSz="3656013">
              <a:buFont typeface="Arial" pitchFamily="34" charset="0"/>
              <a:buChar char="•"/>
              <a:tabLst>
                <a:tab pos="935673" algn="l"/>
              </a:tabLst>
            </a:pPr>
            <a:r>
              <a:rPr lang="en-US" sz="2500" dirty="0" smtClean="0">
                <a:latin typeface="Times New Roman" pitchFamily="18" charset="0"/>
                <a:cs typeface="Times New Roman" pitchFamily="18" charset="0"/>
              </a:rPr>
              <a:t>Dry Mass of Sample (g) = (dryer + dry sample (g)) – dryer (g)</a:t>
            </a:r>
          </a:p>
          <a:p>
            <a:pPr marL="2537415" lvl="3" indent="-342900" algn="just" defTabSz="3656013">
              <a:buFont typeface="Arial" pitchFamily="34" charset="0"/>
              <a:buChar char="•"/>
              <a:tabLst>
                <a:tab pos="935673" algn="l"/>
              </a:tabLst>
            </a:pPr>
            <a:r>
              <a:rPr lang="en-US" sz="2500" dirty="0" smtClean="0">
                <a:latin typeface="Times New Roman" pitchFamily="18" charset="0"/>
                <a:cs typeface="Times New Roman" pitchFamily="18" charset="0"/>
              </a:rPr>
              <a:t>%Dry Matter = (dry mass of sample (g) / original mass of sample (200 g) ) x 100</a:t>
            </a:r>
          </a:p>
          <a:p>
            <a:pPr marL="2537415" lvl="3" indent="-342900" algn="just" defTabSz="3656013">
              <a:buFont typeface="Arial" pitchFamily="34" charset="0"/>
              <a:buChar char="•"/>
              <a:tabLst>
                <a:tab pos="935673" algn="l"/>
              </a:tabLst>
            </a:pPr>
            <a:endParaRPr lang="en-US" sz="2500" dirty="0" smtClean="0">
              <a:latin typeface="Times New Roman" pitchFamily="18" charset="0"/>
              <a:cs typeface="Times New Roman" pitchFamily="18" charset="0"/>
            </a:endParaRPr>
          </a:p>
          <a:p>
            <a:pPr algn="just" defTabSz="3656013">
              <a:tabLst>
                <a:tab pos="935673" algn="l"/>
              </a:tabLst>
            </a:pPr>
            <a:r>
              <a:rPr lang="en-US" sz="2500" b="1" dirty="0" smtClean="0">
                <a:solidFill>
                  <a:srgbClr val="C8102E"/>
                </a:solidFill>
                <a:latin typeface="Times New Roman" pitchFamily="18" charset="0"/>
                <a:cs typeface="Times New Roman" pitchFamily="18" charset="0"/>
              </a:rPr>
              <a:t>Results</a:t>
            </a:r>
          </a:p>
          <a:p>
            <a:pPr marL="342900" indent="-342900" algn="just" defTabSz="3656013">
              <a:buFont typeface="Arial" pitchFamily="34" charset="0"/>
              <a:buChar char="•"/>
              <a:tabLst>
                <a:tab pos="935673" algn="l"/>
              </a:tabLst>
            </a:pPr>
            <a:r>
              <a:rPr lang="en-US" sz="2500" dirty="0" smtClean="0">
                <a:latin typeface="Times New Roman" pitchFamily="18" charset="0"/>
                <a:cs typeface="Times New Roman" pitchFamily="18" charset="0"/>
              </a:rPr>
              <a:t>Table </a:t>
            </a:r>
            <a:r>
              <a:rPr lang="en-US" sz="2500" dirty="0">
                <a:latin typeface="Times New Roman" pitchFamily="18" charset="0"/>
                <a:cs typeface="Times New Roman" pitchFamily="18" charset="0"/>
              </a:rPr>
              <a:t>1 shows the height of forage was tallest in June (34.29 cm) and shortest in July (24.66 cm).  </a:t>
            </a:r>
            <a:endParaRPr lang="en-US" sz="2500" dirty="0" smtClean="0">
              <a:latin typeface="Times New Roman" pitchFamily="18" charset="0"/>
              <a:cs typeface="Times New Roman" pitchFamily="18" charset="0"/>
            </a:endParaRPr>
          </a:p>
          <a:p>
            <a:pPr marL="342900" indent="-342900" algn="just" defTabSz="3656013">
              <a:buFont typeface="Arial" pitchFamily="34" charset="0"/>
              <a:buChar char="•"/>
              <a:tabLst>
                <a:tab pos="935673" algn="l"/>
              </a:tabLst>
            </a:pPr>
            <a:r>
              <a:rPr lang="en-US" sz="2500" dirty="0" smtClean="0">
                <a:latin typeface="Times New Roman" pitchFamily="18" charset="0"/>
                <a:cs typeface="Times New Roman" pitchFamily="18" charset="0"/>
              </a:rPr>
              <a:t>Table </a:t>
            </a:r>
            <a:r>
              <a:rPr lang="en-US" sz="2500" dirty="0">
                <a:latin typeface="Times New Roman" pitchFamily="18" charset="0"/>
                <a:cs typeface="Times New Roman" pitchFamily="18" charset="0"/>
              </a:rPr>
              <a:t>2 shows the density of </a:t>
            </a:r>
            <a:r>
              <a:rPr lang="en-US" sz="2500" dirty="0" smtClean="0">
                <a:latin typeface="Times New Roman" pitchFamily="18" charset="0"/>
                <a:cs typeface="Times New Roman" pitchFamily="18" charset="0"/>
              </a:rPr>
              <a:t>forage. June has </a:t>
            </a:r>
            <a:r>
              <a:rPr lang="en-US" sz="2500" dirty="0">
                <a:latin typeface="Times New Roman" pitchFamily="18" charset="0"/>
                <a:cs typeface="Times New Roman" pitchFamily="18" charset="0"/>
              </a:rPr>
              <a:t>the highest density ( 6183.07 kg/hectare) and July </a:t>
            </a:r>
            <a:r>
              <a:rPr lang="en-US" sz="2500" dirty="0" smtClean="0">
                <a:latin typeface="Times New Roman" pitchFamily="18" charset="0"/>
                <a:cs typeface="Times New Roman" pitchFamily="18" charset="0"/>
              </a:rPr>
              <a:t>has </a:t>
            </a:r>
            <a:r>
              <a:rPr lang="en-US" sz="2500" dirty="0">
                <a:latin typeface="Times New Roman" pitchFamily="18" charset="0"/>
                <a:cs typeface="Times New Roman" pitchFamily="18" charset="0"/>
              </a:rPr>
              <a:t>the lowest density (4786.57 kg/hectare). </a:t>
            </a:r>
            <a:endParaRPr lang="en-US" sz="2500" dirty="0" smtClean="0">
              <a:latin typeface="Times New Roman" pitchFamily="18" charset="0"/>
              <a:cs typeface="Times New Roman" pitchFamily="18" charset="0"/>
            </a:endParaRPr>
          </a:p>
          <a:p>
            <a:pPr marL="342900" indent="-342900" algn="just" defTabSz="3656013">
              <a:buFont typeface="Arial" pitchFamily="34" charset="0"/>
              <a:buChar char="•"/>
              <a:tabLst>
                <a:tab pos="935673" algn="l"/>
              </a:tabLst>
            </a:pPr>
            <a:r>
              <a:rPr lang="en-US" sz="2500" dirty="0" smtClean="0">
                <a:latin typeface="Times New Roman" pitchFamily="18" charset="0"/>
                <a:cs typeface="Times New Roman" pitchFamily="18" charset="0"/>
              </a:rPr>
              <a:t>The </a:t>
            </a:r>
            <a:r>
              <a:rPr lang="en-US" sz="2500" dirty="0">
                <a:latin typeface="Times New Roman" pitchFamily="18" charset="0"/>
                <a:cs typeface="Times New Roman" pitchFamily="18" charset="0"/>
              </a:rPr>
              <a:t>linear regression line in table 3 shows positive linear correlation between height (cm) and density (kg/hectare), with a linear regression equation of </a:t>
            </a:r>
            <a:r>
              <a:rPr lang="en-US" sz="2500" dirty="0" smtClean="0">
                <a:latin typeface="Times New Roman" pitchFamily="18" charset="0"/>
                <a:cs typeface="Times New Roman" pitchFamily="18" charset="0"/>
              </a:rPr>
              <a:t>y = 561.29 </a:t>
            </a:r>
            <a:r>
              <a:rPr lang="en-US" sz="2500" dirty="0">
                <a:latin typeface="Times New Roman" pitchFamily="18" charset="0"/>
                <a:cs typeface="Times New Roman" pitchFamily="18" charset="0"/>
              </a:rPr>
              <a:t>x – </a:t>
            </a:r>
            <a:r>
              <a:rPr lang="en-US" sz="2500" dirty="0" smtClean="0">
                <a:latin typeface="Times New Roman" pitchFamily="18" charset="0"/>
                <a:cs typeface="Times New Roman" pitchFamily="18" charset="0"/>
              </a:rPr>
              <a:t>1703.5.  </a:t>
            </a:r>
            <a:endParaRPr lang="en-US" sz="2500" dirty="0">
              <a:latin typeface="Times New Roman" pitchFamily="18" charset="0"/>
              <a:cs typeface="Times New Roman" pitchFamily="18" charset="0"/>
            </a:endParaRPr>
          </a:p>
          <a:p>
            <a:pPr algn="just" defTabSz="3656013">
              <a:tabLst>
                <a:tab pos="935673" algn="l"/>
              </a:tabLst>
            </a:pPr>
            <a:endParaRPr lang="en-US" sz="2500" dirty="0" smtClean="0">
              <a:latin typeface="Times New Roman" pitchFamily="18" charset="0"/>
              <a:cs typeface="Times New Roman" pitchFamily="18" charset="0"/>
            </a:endParaRPr>
          </a:p>
          <a:p>
            <a:pPr algn="just" defTabSz="3656013">
              <a:tabLst>
                <a:tab pos="935673" algn="l"/>
              </a:tabLst>
            </a:pPr>
            <a:r>
              <a:rPr lang="en-US" sz="2500" b="1" dirty="0" smtClean="0">
                <a:solidFill>
                  <a:srgbClr val="C8102E"/>
                </a:solidFill>
                <a:latin typeface="Times New Roman" pitchFamily="18" charset="0"/>
                <a:cs typeface="Times New Roman" pitchFamily="18" charset="0"/>
              </a:rPr>
              <a:t>Conclusions</a:t>
            </a:r>
          </a:p>
          <a:p>
            <a:pPr marL="342900" indent="-342900" algn="just" defTabSz="3656013">
              <a:buFont typeface="Arial" pitchFamily="34" charset="0"/>
              <a:buChar char="•"/>
              <a:tabLst>
                <a:tab pos="935673" algn="l"/>
              </a:tabLst>
            </a:pPr>
            <a:r>
              <a:rPr lang="en-US" sz="2500" dirty="0" smtClean="0">
                <a:latin typeface="Times New Roman" pitchFamily="18" charset="0"/>
                <a:cs typeface="Times New Roman" pitchFamily="18" charset="0"/>
              </a:rPr>
              <a:t>The </a:t>
            </a:r>
            <a:r>
              <a:rPr lang="en-US" sz="2500" dirty="0">
                <a:latin typeface="Times New Roman" pitchFamily="18" charset="0"/>
                <a:cs typeface="Times New Roman" pitchFamily="18" charset="0"/>
              </a:rPr>
              <a:t>bell curve shape within both Table 1 and Table 2 are very similar, this is due to the fact that </a:t>
            </a:r>
            <a:r>
              <a:rPr lang="en-US" sz="2500" dirty="0" smtClean="0">
                <a:latin typeface="Times New Roman" pitchFamily="18" charset="0"/>
                <a:cs typeface="Times New Roman" pitchFamily="18" charset="0"/>
              </a:rPr>
              <a:t>height and density are positively correlated.</a:t>
            </a:r>
          </a:p>
          <a:p>
            <a:pPr marL="342900" indent="-342900" algn="just" defTabSz="3656013">
              <a:buFont typeface="Arial" pitchFamily="34" charset="0"/>
              <a:buChar char="•"/>
              <a:tabLst>
                <a:tab pos="935673" algn="l"/>
              </a:tabLst>
            </a:pPr>
            <a:r>
              <a:rPr lang="en-US" sz="2500" dirty="0" smtClean="0">
                <a:latin typeface="Times New Roman" pitchFamily="18" charset="0"/>
                <a:cs typeface="Times New Roman" pitchFamily="18" charset="0"/>
              </a:rPr>
              <a:t>The </a:t>
            </a:r>
            <a:r>
              <a:rPr lang="en-US" sz="2500" dirty="0">
                <a:latin typeface="Times New Roman" pitchFamily="18" charset="0"/>
                <a:cs typeface="Times New Roman" pitchFamily="18" charset="0"/>
              </a:rPr>
              <a:t>positive linear regression equation is a tool that can be used to estimate </a:t>
            </a:r>
            <a:r>
              <a:rPr lang="en-US" sz="2500" dirty="0" smtClean="0">
                <a:latin typeface="Times New Roman" pitchFamily="18" charset="0"/>
                <a:cs typeface="Times New Roman" pitchFamily="18" charset="0"/>
              </a:rPr>
              <a:t>pasture yield for the grazing season.</a:t>
            </a:r>
          </a:p>
          <a:p>
            <a:pPr marL="342900" indent="-342900" algn="just" defTabSz="3656013">
              <a:buFont typeface="Arial" pitchFamily="34" charset="0"/>
              <a:buChar char="•"/>
              <a:tabLst>
                <a:tab pos="935673" algn="l"/>
              </a:tabLst>
            </a:pPr>
            <a:r>
              <a:rPr lang="en-US" sz="2500" dirty="0" smtClean="0">
                <a:latin typeface="Times New Roman" pitchFamily="18" charset="0"/>
                <a:cs typeface="Times New Roman" pitchFamily="18" charset="0"/>
              </a:rPr>
              <a:t>All tools </a:t>
            </a:r>
            <a:r>
              <a:rPr lang="en-US" sz="2500" dirty="0">
                <a:latin typeface="Times New Roman" pitchFamily="18" charset="0"/>
                <a:cs typeface="Times New Roman" pitchFamily="18" charset="0"/>
              </a:rPr>
              <a:t>used in this project were </a:t>
            </a:r>
            <a:r>
              <a:rPr lang="en-US" sz="2500" dirty="0" smtClean="0">
                <a:latin typeface="Times New Roman" pitchFamily="18" charset="0"/>
                <a:cs typeface="Times New Roman" pitchFamily="18" charset="0"/>
              </a:rPr>
              <a:t>inexpensive. The falling plate meter and vortex dryer cost $65.00. Both </a:t>
            </a:r>
            <a:r>
              <a:rPr lang="en-US" sz="2500" dirty="0">
                <a:latin typeface="Times New Roman" pitchFamily="18" charset="0"/>
                <a:cs typeface="Times New Roman" pitchFamily="18" charset="0"/>
              </a:rPr>
              <a:t>items </a:t>
            </a:r>
            <a:r>
              <a:rPr lang="en-US" sz="2500" dirty="0" smtClean="0">
                <a:latin typeface="Times New Roman" pitchFamily="18" charset="0"/>
                <a:cs typeface="Times New Roman" pitchFamily="18" charset="0"/>
              </a:rPr>
              <a:t>were </a:t>
            </a:r>
            <a:r>
              <a:rPr lang="en-US" sz="2500" dirty="0">
                <a:latin typeface="Times New Roman" pitchFamily="18" charset="0"/>
                <a:cs typeface="Times New Roman" pitchFamily="18" charset="0"/>
              </a:rPr>
              <a:t>easy to recreate and the supplies are </a:t>
            </a:r>
            <a:r>
              <a:rPr lang="en-US" sz="2500" dirty="0" smtClean="0">
                <a:latin typeface="Times New Roman" pitchFamily="18" charset="0"/>
                <a:cs typeface="Times New Roman" pitchFamily="18" charset="0"/>
              </a:rPr>
              <a:t>commonly found </a:t>
            </a:r>
            <a:r>
              <a:rPr lang="en-US" sz="2500" dirty="0">
                <a:latin typeface="Times New Roman" pitchFamily="18" charset="0"/>
                <a:cs typeface="Times New Roman" pitchFamily="18" charset="0"/>
              </a:rPr>
              <a:t>in a hardware store. </a:t>
            </a:r>
            <a:endParaRPr lang="en-US" sz="2500" dirty="0" smtClean="0">
              <a:latin typeface="Times New Roman" pitchFamily="18" charset="0"/>
              <a:cs typeface="Times New Roman" pitchFamily="18" charset="0"/>
            </a:endParaRPr>
          </a:p>
          <a:p>
            <a:pPr marL="342900" indent="-342900" algn="just" defTabSz="3656013">
              <a:buFont typeface="Arial" pitchFamily="34" charset="0"/>
              <a:buChar char="•"/>
              <a:tabLst>
                <a:tab pos="935673" algn="l"/>
              </a:tabLst>
            </a:pPr>
            <a:r>
              <a:rPr lang="en-US" sz="2500" dirty="0" smtClean="0">
                <a:latin typeface="Times New Roman" pitchFamily="18" charset="0"/>
                <a:cs typeface="Times New Roman" pitchFamily="18" charset="0"/>
              </a:rPr>
              <a:t>This </a:t>
            </a:r>
            <a:r>
              <a:rPr lang="en-US" sz="2500" dirty="0">
                <a:latin typeface="Times New Roman" pitchFamily="18" charset="0"/>
                <a:cs typeface="Times New Roman" pitchFamily="18" charset="0"/>
              </a:rPr>
              <a:t>method does not take into consideration rain </a:t>
            </a:r>
            <a:r>
              <a:rPr lang="en-US" sz="2500" dirty="0" smtClean="0">
                <a:latin typeface="Times New Roman" pitchFamily="18" charset="0"/>
                <a:cs typeface="Times New Roman" pitchFamily="18" charset="0"/>
              </a:rPr>
              <a:t>fall or soil </a:t>
            </a:r>
            <a:r>
              <a:rPr lang="en-US" sz="2500" dirty="0">
                <a:latin typeface="Times New Roman" pitchFamily="18" charset="0"/>
                <a:cs typeface="Times New Roman" pitchFamily="18" charset="0"/>
              </a:rPr>
              <a:t>quality and does not estimate nutritional content of the forage. </a:t>
            </a:r>
            <a:r>
              <a:rPr lang="en-US" sz="2500" dirty="0" smtClean="0">
                <a:latin typeface="Times New Roman" pitchFamily="18" charset="0"/>
                <a:cs typeface="Times New Roman" pitchFamily="18" charset="0"/>
              </a:rPr>
              <a:t>However, </a:t>
            </a:r>
            <a:r>
              <a:rPr lang="en-US" sz="2500" dirty="0">
                <a:latin typeface="Times New Roman" pitchFamily="18" charset="0"/>
                <a:cs typeface="Times New Roman" pitchFamily="18" charset="0"/>
              </a:rPr>
              <a:t>it does provide a reliable estimate of the forage mass available in a given </a:t>
            </a:r>
            <a:r>
              <a:rPr lang="en-US" sz="2500" dirty="0" smtClean="0">
                <a:latin typeface="Times New Roman" pitchFamily="18" charset="0"/>
                <a:cs typeface="Times New Roman" pitchFamily="18" charset="0"/>
              </a:rPr>
              <a:t>pasture, </a:t>
            </a:r>
            <a:r>
              <a:rPr lang="en-US" sz="2500" dirty="0">
                <a:latin typeface="Times New Roman" pitchFamily="18" charset="0"/>
                <a:cs typeface="Times New Roman" pitchFamily="18" charset="0"/>
              </a:rPr>
              <a:t>which is an important first step to </a:t>
            </a:r>
            <a:r>
              <a:rPr lang="en-US" sz="2500" dirty="0" smtClean="0">
                <a:latin typeface="Times New Roman" pitchFamily="18" charset="0"/>
                <a:cs typeface="Times New Roman" pitchFamily="18" charset="0"/>
              </a:rPr>
              <a:t>improving pasture </a:t>
            </a:r>
            <a:r>
              <a:rPr lang="en-US" sz="2500" dirty="0">
                <a:latin typeface="Times New Roman" pitchFamily="18" charset="0"/>
                <a:cs typeface="Times New Roman" pitchFamily="18" charset="0"/>
              </a:rPr>
              <a:t>management. Regular analysis of the nutritional content of grazed forage may further improve the precision of </a:t>
            </a:r>
            <a:r>
              <a:rPr lang="en-US" sz="2500" dirty="0" smtClean="0">
                <a:latin typeface="Times New Roman" pitchFamily="18" charset="0"/>
                <a:cs typeface="Times New Roman" pitchFamily="18" charset="0"/>
              </a:rPr>
              <a:t>pasture </a:t>
            </a:r>
            <a:r>
              <a:rPr lang="en-US" sz="2500" dirty="0">
                <a:latin typeface="Times New Roman" pitchFamily="18" charset="0"/>
                <a:cs typeface="Times New Roman" pitchFamily="18" charset="0"/>
              </a:rPr>
              <a:t>management and should be considered further.</a:t>
            </a:r>
            <a:endParaRPr lang="en-US" sz="2500" dirty="0" smtClean="0">
              <a:solidFill>
                <a:srgbClr val="000000"/>
              </a:solidFill>
              <a:latin typeface="Times New Roman" pitchFamily="18" charset="0"/>
              <a:cs typeface="Times New Roman" pitchFamily="18" charset="0"/>
            </a:endParaRPr>
          </a:p>
          <a:p>
            <a:pPr algn="just" defTabSz="3656013">
              <a:tabLst>
                <a:tab pos="935673" algn="l"/>
              </a:tabLst>
            </a:pPr>
            <a:r>
              <a:rPr lang="en-US" sz="2500" b="1" dirty="0" smtClean="0">
                <a:solidFill>
                  <a:srgbClr val="C8102E"/>
                </a:solidFill>
                <a:latin typeface="Times New Roman" pitchFamily="18" charset="0"/>
                <a:cs typeface="Times New Roman" pitchFamily="18" charset="0"/>
              </a:rPr>
              <a:t>Acknowledgements</a:t>
            </a:r>
          </a:p>
          <a:p>
            <a:pPr algn="just" defTabSz="3656013">
              <a:tabLst>
                <a:tab pos="935673" algn="l"/>
              </a:tabLst>
            </a:pPr>
            <a:r>
              <a:rPr lang="en-US" sz="2500" dirty="0" smtClean="0">
                <a:latin typeface="Times New Roman" pitchFamily="18" charset="0"/>
                <a:cs typeface="Times New Roman" pitchFamily="18" charset="0"/>
              </a:rPr>
              <a:t>Funds for this project have been provided by the Leopold Center for Sustainable Agriculture and the Iowa Livestock Health Advisory Council (ILHAC). </a:t>
            </a:r>
          </a:p>
          <a:p>
            <a:pPr algn="just" defTabSz="3656013">
              <a:tabLst>
                <a:tab pos="935673" algn="l"/>
              </a:tabLst>
            </a:pPr>
            <a:endParaRPr lang="en-US" sz="2500" dirty="0" smtClean="0">
              <a:latin typeface="Times New Roman" pitchFamily="18" charset="0"/>
              <a:cs typeface="Times New Roman" pitchFamily="18" charset="0"/>
            </a:endParaRPr>
          </a:p>
          <a:p>
            <a:pPr algn="just" defTabSz="3656013">
              <a:tabLst>
                <a:tab pos="935673" algn="l"/>
              </a:tabLst>
            </a:pPr>
            <a:r>
              <a:rPr lang="en-US" sz="2500" b="1" dirty="0" smtClean="0">
                <a:solidFill>
                  <a:srgbClr val="C8102E"/>
                </a:solidFill>
                <a:latin typeface="Times New Roman" pitchFamily="18" charset="0"/>
                <a:cs typeface="Times New Roman" pitchFamily="18" charset="0"/>
              </a:rPr>
              <a:t>References</a:t>
            </a:r>
          </a:p>
          <a:p>
            <a:pPr algn="just" defTabSz="3656013">
              <a:tabLst>
                <a:tab pos="935673" algn="l"/>
              </a:tabLst>
            </a:pPr>
            <a:r>
              <a:rPr lang="en-US" sz="2500" dirty="0" err="1" smtClean="0">
                <a:latin typeface="Times New Roman" pitchFamily="18" charset="0"/>
                <a:cs typeface="Times New Roman" pitchFamily="18" charset="0"/>
              </a:rPr>
              <a:t>Buckmaster</a:t>
            </a:r>
            <a:r>
              <a:rPr lang="en-US" sz="2500" dirty="0" smtClean="0">
                <a:latin typeface="Times New Roman" pitchFamily="18" charset="0"/>
                <a:cs typeface="Times New Roman" pitchFamily="18" charset="0"/>
              </a:rPr>
              <a:t>, D. R. (2005). A vortex forage and biomass sample dryer. </a:t>
            </a:r>
            <a:r>
              <a:rPr lang="en-US" sz="2500" i="1" dirty="0" smtClean="0">
                <a:latin typeface="Times New Roman" pitchFamily="18" charset="0"/>
                <a:cs typeface="Times New Roman" pitchFamily="18" charset="0"/>
              </a:rPr>
              <a:t>Penn State College of Agricultural Sciences Cooperative Extension Agricultural and Biological Engineering</a:t>
            </a:r>
            <a:r>
              <a:rPr lang="en-US" sz="2500" dirty="0" smtClean="0">
                <a:latin typeface="Times New Roman" pitchFamily="18" charset="0"/>
                <a:cs typeface="Times New Roman" pitchFamily="18" charset="0"/>
              </a:rPr>
              <a:t>, </a:t>
            </a:r>
            <a:r>
              <a:rPr lang="en-US" sz="2500" i="1" dirty="0" smtClean="0">
                <a:latin typeface="Times New Roman" pitchFamily="18" charset="0"/>
                <a:cs typeface="Times New Roman" pitchFamily="18" charset="0"/>
              </a:rPr>
              <a:t>I</a:t>
            </a:r>
            <a:r>
              <a:rPr lang="en-US" sz="2500" dirty="0" smtClean="0">
                <a:latin typeface="Times New Roman" pitchFamily="18" charset="0"/>
                <a:cs typeface="Times New Roman" pitchFamily="18" charset="0"/>
              </a:rPr>
              <a:t>(101), 1-6. Retrieved from </a:t>
            </a:r>
            <a:r>
              <a:rPr lang="en-US" sz="2500" dirty="0" smtClean="0">
                <a:latin typeface="Times New Roman" pitchFamily="18" charset="0"/>
                <a:cs typeface="Times New Roman" pitchFamily="18" charset="0"/>
                <a:hlinkClick r:id="rId8"/>
              </a:rPr>
              <a:t>http://pubs.cas.psu.edu/freepubs/pdfs/I101.pdf</a:t>
            </a:r>
            <a:endParaRPr lang="en-US" sz="2500" dirty="0" smtClean="0">
              <a:latin typeface="Times New Roman" pitchFamily="18" charset="0"/>
              <a:cs typeface="Times New Roman" pitchFamily="18" charset="0"/>
            </a:endParaRPr>
          </a:p>
          <a:p>
            <a:pPr algn="just" defTabSz="3656013">
              <a:tabLst>
                <a:tab pos="935673" algn="l"/>
              </a:tabLst>
            </a:pPr>
            <a:endParaRPr lang="en-US" sz="2500" dirty="0" smtClean="0">
              <a:latin typeface="Times New Roman" pitchFamily="18" charset="0"/>
              <a:cs typeface="Times New Roman" pitchFamily="18" charset="0"/>
            </a:endParaRPr>
          </a:p>
          <a:p>
            <a:pPr algn="just" defTabSz="3656013">
              <a:tabLst>
                <a:tab pos="935673" algn="l"/>
              </a:tabLst>
            </a:pPr>
            <a:r>
              <a:rPr lang="en-US" sz="2500" dirty="0" err="1" smtClean="0">
                <a:latin typeface="Times New Roman" pitchFamily="18" charset="0"/>
                <a:cs typeface="Times New Roman" pitchFamily="18" charset="0"/>
              </a:rPr>
              <a:t>Buckmaster</a:t>
            </a:r>
            <a:r>
              <a:rPr lang="en-US" sz="2500" dirty="0" smtClean="0">
                <a:latin typeface="Times New Roman" pitchFamily="18" charset="0"/>
                <a:cs typeface="Times New Roman" pitchFamily="18" charset="0"/>
              </a:rPr>
              <a:t>, D. R. (2005). A vortex forage and biomass sample dryer. </a:t>
            </a:r>
            <a:r>
              <a:rPr lang="en-US" sz="2500" i="1" dirty="0" smtClean="0">
                <a:latin typeface="Times New Roman" pitchFamily="18" charset="0"/>
                <a:cs typeface="Times New Roman" pitchFamily="18" charset="0"/>
              </a:rPr>
              <a:t>The Society for Engineering in Agricultural, Food, and Biological Systems </a:t>
            </a:r>
            <a:r>
              <a:rPr lang="en-US" sz="2500" dirty="0" smtClean="0">
                <a:latin typeface="Times New Roman" pitchFamily="18" charset="0"/>
                <a:cs typeface="Times New Roman" pitchFamily="18" charset="0"/>
              </a:rPr>
              <a:t>. ASAE Paper No. 051049. St. Joseph, Mich.: 1-8.  </a:t>
            </a:r>
          </a:p>
          <a:p>
            <a:pPr algn="just" defTabSz="3656013">
              <a:tabLst>
                <a:tab pos="935673" algn="l"/>
              </a:tabLst>
            </a:pPr>
            <a:endParaRPr lang="en-US" sz="2500" dirty="0" smtClean="0">
              <a:latin typeface="Times New Roman" pitchFamily="18" charset="0"/>
              <a:cs typeface="Times New Roman" pitchFamily="18" charset="0"/>
            </a:endParaRPr>
          </a:p>
          <a:p>
            <a:pPr algn="just" defTabSz="3656013">
              <a:tabLst>
                <a:tab pos="935673" algn="l"/>
              </a:tabLst>
            </a:pPr>
            <a:r>
              <a:rPr lang="en-US" sz="2500" dirty="0" smtClean="0">
                <a:latin typeface="Times New Roman" pitchFamily="18" charset="0"/>
                <a:cs typeface="Times New Roman" pitchFamily="18" charset="0"/>
              </a:rPr>
              <a:t>Rayburn, E., &amp; Lozier, J. (2003). A falling plate meter for estimating pasture forage mass. </a:t>
            </a:r>
            <a:r>
              <a:rPr lang="en-US" sz="2500" i="1" dirty="0" smtClean="0">
                <a:latin typeface="Times New Roman" pitchFamily="18" charset="0"/>
                <a:cs typeface="Times New Roman" pitchFamily="18" charset="0"/>
              </a:rPr>
              <a:t>Extension </a:t>
            </a:r>
          </a:p>
          <a:p>
            <a:pPr algn="just" defTabSz="3656013">
              <a:tabLst>
                <a:tab pos="935673" algn="l"/>
              </a:tabLst>
            </a:pPr>
            <a:r>
              <a:rPr lang="en-US" sz="2500" i="1" dirty="0" smtClean="0">
                <a:latin typeface="Times New Roman" pitchFamily="18" charset="0"/>
                <a:cs typeface="Times New Roman" pitchFamily="18" charset="0"/>
              </a:rPr>
              <a:t>Service West Virginia University</a:t>
            </a:r>
            <a:r>
              <a:rPr lang="en-US" sz="2500" dirty="0" smtClean="0">
                <a:latin typeface="Times New Roman" pitchFamily="18" charset="0"/>
                <a:cs typeface="Times New Roman" pitchFamily="18" charset="0"/>
              </a:rPr>
              <a:t>, Retrieved from </a:t>
            </a:r>
            <a:r>
              <a:rPr lang="en-US" sz="2500" dirty="0" smtClean="0">
                <a:latin typeface="Times New Roman" pitchFamily="18" charset="0"/>
                <a:cs typeface="Times New Roman" pitchFamily="18" charset="0"/>
                <a:hlinkClick r:id="rId9"/>
              </a:rPr>
              <a:t>http://www.caf.wvu.edu/~forage/fallplate.pdf</a:t>
            </a:r>
            <a:endParaRPr lang="en-US" sz="2500" dirty="0" smtClean="0">
              <a:latin typeface="Times New Roman" pitchFamily="18" charset="0"/>
              <a:cs typeface="Times New Roman" pitchFamily="18" charset="0"/>
            </a:endParaRPr>
          </a:p>
          <a:p>
            <a:pPr defTabSz="3656013">
              <a:tabLst>
                <a:tab pos="935673" algn="l"/>
              </a:tabLst>
            </a:pPr>
            <a:endParaRPr lang="en-US" sz="2800" dirty="0">
              <a:latin typeface="Arial" charset="0"/>
              <a:cs typeface="Arial" charset="0"/>
            </a:endParaRPr>
          </a:p>
          <a:p>
            <a:pPr defTabSz="3656013">
              <a:tabLst>
                <a:tab pos="935673" algn="l"/>
              </a:tabLst>
            </a:pPr>
            <a:endParaRPr lang="en-US" sz="2800" dirty="0">
              <a:solidFill>
                <a:srgbClr val="000000"/>
              </a:solidFill>
              <a:latin typeface="Arial" charset="0"/>
              <a:cs typeface="Arial" charset="0"/>
            </a:endParaRPr>
          </a:p>
        </p:txBody>
      </p:sp>
      <p:sp>
        <p:nvSpPr>
          <p:cNvPr id="13" name="TextBox 13"/>
          <p:cNvSpPr txBox="1">
            <a:spLocks noChangeArrowheads="1"/>
          </p:cNvSpPr>
          <p:nvPr/>
        </p:nvSpPr>
        <p:spPr bwMode="auto">
          <a:xfrm>
            <a:off x="1707302" y="14361072"/>
            <a:ext cx="8915400" cy="375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6907" tIns="33453" rIns="66907" bIns="33453">
            <a:spAutoFit/>
          </a:bodyPr>
          <a:lstStyle>
            <a:lvl1pPr eaLnBrk="0" hangingPunct="0">
              <a:defRPr sz="1700">
                <a:solidFill>
                  <a:schemeClr val="tx1"/>
                </a:solidFill>
                <a:latin typeface="Times New Roman" charset="0"/>
                <a:ea typeface="ＭＳ Ｐゴシック" charset="0"/>
                <a:cs typeface="ＭＳ Ｐゴシック" charset="0"/>
              </a:defRPr>
            </a:lvl1pPr>
            <a:lvl2pPr marL="742950" indent="-285750" eaLnBrk="0" hangingPunct="0">
              <a:defRPr sz="1700">
                <a:solidFill>
                  <a:schemeClr val="tx1"/>
                </a:solidFill>
                <a:latin typeface="Times New Roman" charset="0"/>
                <a:ea typeface="ＭＳ Ｐゴシック" charset="0"/>
              </a:defRPr>
            </a:lvl2pPr>
            <a:lvl3pPr marL="1143000" indent="-228600" eaLnBrk="0" hangingPunct="0">
              <a:defRPr sz="1700">
                <a:solidFill>
                  <a:schemeClr val="tx1"/>
                </a:solidFill>
                <a:latin typeface="Times New Roman" charset="0"/>
                <a:ea typeface="ＭＳ Ｐゴシック" charset="0"/>
              </a:defRPr>
            </a:lvl3pPr>
            <a:lvl4pPr marL="1600200" indent="-228600" eaLnBrk="0" hangingPunct="0">
              <a:defRPr sz="1700">
                <a:solidFill>
                  <a:schemeClr val="tx1"/>
                </a:solidFill>
                <a:latin typeface="Times New Roman" charset="0"/>
                <a:ea typeface="ＭＳ Ｐゴシック" charset="0"/>
              </a:defRPr>
            </a:lvl4pPr>
            <a:lvl5pPr marL="2057400" indent="-228600" eaLnBrk="0" hangingPunct="0">
              <a:defRPr sz="17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7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7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7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700">
                <a:solidFill>
                  <a:schemeClr val="tx1"/>
                </a:solidFill>
                <a:latin typeface="Times New Roman" charset="0"/>
                <a:ea typeface="ＭＳ Ｐゴシック" charset="0"/>
              </a:defRPr>
            </a:lvl9pPr>
          </a:lstStyle>
          <a:p>
            <a:pPr eaLnBrk="1" hangingPunct="1"/>
            <a:r>
              <a:rPr lang="en-US" sz="2000" b="1" dirty="0" smtClean="0">
                <a:solidFill>
                  <a:srgbClr val="000000"/>
                </a:solidFill>
                <a:latin typeface="Times New Roman" pitchFamily="18" charset="0"/>
                <a:cs typeface="Times New Roman" pitchFamily="18" charset="0"/>
              </a:rPr>
              <a:t>Figure 1</a:t>
            </a:r>
            <a:r>
              <a:rPr lang="en-US" sz="2000" dirty="0" smtClean="0">
                <a:solidFill>
                  <a:srgbClr val="000000"/>
                </a:solidFill>
                <a:latin typeface="Times New Roman" pitchFamily="18" charset="0"/>
                <a:cs typeface="Times New Roman" pitchFamily="18" charset="0"/>
              </a:rPr>
              <a:t>. Falling plate meter. </a:t>
            </a:r>
            <a:endParaRPr lang="en-US" sz="2000" dirty="0">
              <a:solidFill>
                <a:srgbClr val="000000"/>
              </a:solidFill>
              <a:latin typeface="Times New Roman" pitchFamily="18" charset="0"/>
              <a:cs typeface="Times New Roman" pitchFamily="18" charset="0"/>
            </a:endParaRPr>
          </a:p>
        </p:txBody>
      </p:sp>
      <p:sp>
        <p:nvSpPr>
          <p:cNvPr id="22" name="TextBox 13"/>
          <p:cNvSpPr txBox="1">
            <a:spLocks noChangeArrowheads="1"/>
          </p:cNvSpPr>
          <p:nvPr/>
        </p:nvSpPr>
        <p:spPr bwMode="auto">
          <a:xfrm>
            <a:off x="11849045" y="14361080"/>
            <a:ext cx="8915400" cy="375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6907" tIns="33453" rIns="66907" bIns="33453">
            <a:spAutoFit/>
          </a:bodyPr>
          <a:lstStyle>
            <a:lvl1pPr eaLnBrk="0" hangingPunct="0">
              <a:defRPr sz="1700">
                <a:solidFill>
                  <a:schemeClr val="tx1"/>
                </a:solidFill>
                <a:latin typeface="Times New Roman" charset="0"/>
                <a:ea typeface="ＭＳ Ｐゴシック" charset="0"/>
                <a:cs typeface="ＭＳ Ｐゴシック" charset="0"/>
              </a:defRPr>
            </a:lvl1pPr>
            <a:lvl2pPr marL="742950" indent="-285750" eaLnBrk="0" hangingPunct="0">
              <a:defRPr sz="1700">
                <a:solidFill>
                  <a:schemeClr val="tx1"/>
                </a:solidFill>
                <a:latin typeface="Times New Roman" charset="0"/>
                <a:ea typeface="ＭＳ Ｐゴシック" charset="0"/>
              </a:defRPr>
            </a:lvl2pPr>
            <a:lvl3pPr marL="1143000" indent="-228600" eaLnBrk="0" hangingPunct="0">
              <a:defRPr sz="1700">
                <a:solidFill>
                  <a:schemeClr val="tx1"/>
                </a:solidFill>
                <a:latin typeface="Times New Roman" charset="0"/>
                <a:ea typeface="ＭＳ Ｐゴシック" charset="0"/>
              </a:defRPr>
            </a:lvl3pPr>
            <a:lvl4pPr marL="1600200" indent="-228600" eaLnBrk="0" hangingPunct="0">
              <a:defRPr sz="1700">
                <a:solidFill>
                  <a:schemeClr val="tx1"/>
                </a:solidFill>
                <a:latin typeface="Times New Roman" charset="0"/>
                <a:ea typeface="ＭＳ Ｐゴシック" charset="0"/>
              </a:defRPr>
            </a:lvl4pPr>
            <a:lvl5pPr marL="2057400" indent="-228600" eaLnBrk="0" hangingPunct="0">
              <a:defRPr sz="17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7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7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7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700">
                <a:solidFill>
                  <a:schemeClr val="tx1"/>
                </a:solidFill>
                <a:latin typeface="Times New Roman" charset="0"/>
                <a:ea typeface="ＭＳ Ｐゴシック" charset="0"/>
              </a:defRPr>
            </a:lvl9pPr>
          </a:lstStyle>
          <a:p>
            <a:pPr eaLnBrk="1" hangingPunct="1"/>
            <a:r>
              <a:rPr lang="en-US" sz="2000" b="1" dirty="0" smtClean="0">
                <a:solidFill>
                  <a:srgbClr val="000000"/>
                </a:solidFill>
                <a:latin typeface="Times New Roman" pitchFamily="18" charset="0"/>
                <a:cs typeface="Times New Roman" pitchFamily="18" charset="0"/>
              </a:rPr>
              <a:t>Figure 2. </a:t>
            </a:r>
            <a:r>
              <a:rPr lang="en-US" sz="2000" dirty="0" smtClean="0">
                <a:solidFill>
                  <a:srgbClr val="000000"/>
                </a:solidFill>
                <a:latin typeface="Times New Roman" pitchFamily="18" charset="0"/>
                <a:cs typeface="Times New Roman" pitchFamily="18" charset="0"/>
              </a:rPr>
              <a:t>Vortex forage dryer</a:t>
            </a:r>
            <a:r>
              <a:rPr lang="en-US" sz="2000" b="1" dirty="0" smtClean="0">
                <a:solidFill>
                  <a:srgbClr val="000000"/>
                </a:solidFill>
                <a:latin typeface="Times New Roman" pitchFamily="18" charset="0"/>
                <a:cs typeface="Times New Roman" pitchFamily="18" charset="0"/>
              </a:rPr>
              <a:t>.</a:t>
            </a:r>
            <a:endParaRPr lang="en-US" sz="2000" dirty="0">
              <a:solidFill>
                <a:srgbClr val="000000"/>
              </a:solidFill>
              <a:latin typeface="Times New Roman" pitchFamily="18" charset="0"/>
              <a:cs typeface="Times New Roman" pitchFamily="18" charset="0"/>
            </a:endParaRPr>
          </a:p>
        </p:txBody>
      </p:sp>
      <p:grpSp>
        <p:nvGrpSpPr>
          <p:cNvPr id="44" name="Group 43"/>
          <p:cNvGrpSpPr/>
          <p:nvPr/>
        </p:nvGrpSpPr>
        <p:grpSpPr>
          <a:xfrm>
            <a:off x="1714502" y="21677710"/>
            <a:ext cx="29198888" cy="375336"/>
            <a:chOff x="1166701" y="10177760"/>
            <a:chExt cx="19465925" cy="281502"/>
          </a:xfrm>
        </p:grpSpPr>
        <p:sp>
          <p:nvSpPr>
            <p:cNvPr id="37" name="TextBox 13"/>
            <p:cNvSpPr txBox="1">
              <a:spLocks noChangeArrowheads="1"/>
            </p:cNvSpPr>
            <p:nvPr/>
          </p:nvSpPr>
          <p:spPr bwMode="auto">
            <a:xfrm>
              <a:off x="1166701" y="10177760"/>
              <a:ext cx="5943600" cy="281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6907" tIns="33453" rIns="66907" bIns="33453">
              <a:spAutoFit/>
            </a:bodyPr>
            <a:lstStyle>
              <a:lvl1pPr eaLnBrk="0" hangingPunct="0">
                <a:defRPr sz="1700">
                  <a:solidFill>
                    <a:schemeClr val="tx1"/>
                  </a:solidFill>
                  <a:latin typeface="Times New Roman" charset="0"/>
                  <a:ea typeface="ＭＳ Ｐゴシック" charset="0"/>
                  <a:cs typeface="ＭＳ Ｐゴシック" charset="0"/>
                </a:defRPr>
              </a:lvl1pPr>
              <a:lvl2pPr marL="742950" indent="-285750" eaLnBrk="0" hangingPunct="0">
                <a:defRPr sz="1700">
                  <a:solidFill>
                    <a:schemeClr val="tx1"/>
                  </a:solidFill>
                  <a:latin typeface="Times New Roman" charset="0"/>
                  <a:ea typeface="ＭＳ Ｐゴシック" charset="0"/>
                </a:defRPr>
              </a:lvl2pPr>
              <a:lvl3pPr marL="1143000" indent="-228600" eaLnBrk="0" hangingPunct="0">
                <a:defRPr sz="1700">
                  <a:solidFill>
                    <a:schemeClr val="tx1"/>
                  </a:solidFill>
                  <a:latin typeface="Times New Roman" charset="0"/>
                  <a:ea typeface="ＭＳ Ｐゴシック" charset="0"/>
                </a:defRPr>
              </a:lvl3pPr>
              <a:lvl4pPr marL="1600200" indent="-228600" eaLnBrk="0" hangingPunct="0">
                <a:defRPr sz="1700">
                  <a:solidFill>
                    <a:schemeClr val="tx1"/>
                  </a:solidFill>
                  <a:latin typeface="Times New Roman" charset="0"/>
                  <a:ea typeface="ＭＳ Ｐゴシック" charset="0"/>
                </a:defRPr>
              </a:lvl4pPr>
              <a:lvl5pPr marL="2057400" indent="-228600" eaLnBrk="0" hangingPunct="0">
                <a:defRPr sz="17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7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7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7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700">
                  <a:solidFill>
                    <a:schemeClr val="tx1"/>
                  </a:solidFill>
                  <a:latin typeface="Times New Roman" charset="0"/>
                  <a:ea typeface="ＭＳ Ｐゴシック" charset="0"/>
                </a:defRPr>
              </a:lvl9pPr>
            </a:lstStyle>
            <a:p>
              <a:pPr eaLnBrk="1" hangingPunct="1"/>
              <a:r>
                <a:rPr lang="en-US" sz="2000" b="1" dirty="0" smtClean="0">
                  <a:solidFill>
                    <a:srgbClr val="000000"/>
                  </a:solidFill>
                  <a:latin typeface="Times New Roman" pitchFamily="18" charset="0"/>
                  <a:cs typeface="Times New Roman" pitchFamily="18" charset="0"/>
                </a:rPr>
                <a:t>Table 1</a:t>
              </a:r>
              <a:r>
                <a:rPr lang="en-US" sz="2000" dirty="0" smtClean="0">
                  <a:solidFill>
                    <a:srgbClr val="000000"/>
                  </a:solidFill>
                  <a:latin typeface="Times New Roman" pitchFamily="18" charset="0"/>
                  <a:cs typeface="Times New Roman" pitchFamily="18" charset="0"/>
                </a:rPr>
                <a:t>. Average height of all samples collected monthly (centimeters).   </a:t>
              </a:r>
              <a:endParaRPr lang="en-US" sz="2000" dirty="0">
                <a:solidFill>
                  <a:srgbClr val="000000"/>
                </a:solidFill>
                <a:latin typeface="Times New Roman" pitchFamily="18" charset="0"/>
                <a:cs typeface="Times New Roman" pitchFamily="18" charset="0"/>
              </a:endParaRPr>
            </a:p>
          </p:txBody>
        </p:sp>
        <p:sp>
          <p:nvSpPr>
            <p:cNvPr id="40" name="TextBox 13"/>
            <p:cNvSpPr txBox="1">
              <a:spLocks noChangeArrowheads="1"/>
            </p:cNvSpPr>
            <p:nvPr/>
          </p:nvSpPr>
          <p:spPr bwMode="auto">
            <a:xfrm>
              <a:off x="7927863" y="10177760"/>
              <a:ext cx="5943600" cy="281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6907" tIns="33453" rIns="66907" bIns="33453">
              <a:spAutoFit/>
            </a:bodyPr>
            <a:lstStyle>
              <a:lvl1pPr eaLnBrk="0" hangingPunct="0">
                <a:defRPr sz="1700">
                  <a:solidFill>
                    <a:schemeClr val="tx1"/>
                  </a:solidFill>
                  <a:latin typeface="Times New Roman" charset="0"/>
                  <a:ea typeface="ＭＳ Ｐゴシック" charset="0"/>
                  <a:cs typeface="ＭＳ Ｐゴシック" charset="0"/>
                </a:defRPr>
              </a:lvl1pPr>
              <a:lvl2pPr marL="742950" indent="-285750" eaLnBrk="0" hangingPunct="0">
                <a:defRPr sz="1700">
                  <a:solidFill>
                    <a:schemeClr val="tx1"/>
                  </a:solidFill>
                  <a:latin typeface="Times New Roman" charset="0"/>
                  <a:ea typeface="ＭＳ Ｐゴシック" charset="0"/>
                </a:defRPr>
              </a:lvl2pPr>
              <a:lvl3pPr marL="1143000" indent="-228600" eaLnBrk="0" hangingPunct="0">
                <a:defRPr sz="1700">
                  <a:solidFill>
                    <a:schemeClr val="tx1"/>
                  </a:solidFill>
                  <a:latin typeface="Times New Roman" charset="0"/>
                  <a:ea typeface="ＭＳ Ｐゴシック" charset="0"/>
                </a:defRPr>
              </a:lvl3pPr>
              <a:lvl4pPr marL="1600200" indent="-228600" eaLnBrk="0" hangingPunct="0">
                <a:defRPr sz="1700">
                  <a:solidFill>
                    <a:schemeClr val="tx1"/>
                  </a:solidFill>
                  <a:latin typeface="Times New Roman" charset="0"/>
                  <a:ea typeface="ＭＳ Ｐゴシック" charset="0"/>
                </a:defRPr>
              </a:lvl4pPr>
              <a:lvl5pPr marL="2057400" indent="-228600" eaLnBrk="0" hangingPunct="0">
                <a:defRPr sz="17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7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7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7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700">
                  <a:solidFill>
                    <a:schemeClr val="tx1"/>
                  </a:solidFill>
                  <a:latin typeface="Times New Roman" charset="0"/>
                  <a:ea typeface="ＭＳ Ｐゴシック" charset="0"/>
                </a:defRPr>
              </a:lvl9pPr>
            </a:lstStyle>
            <a:p>
              <a:pPr eaLnBrk="1" hangingPunct="1"/>
              <a:r>
                <a:rPr lang="en-US" sz="2000" b="1" dirty="0" smtClean="0">
                  <a:solidFill>
                    <a:srgbClr val="000000"/>
                  </a:solidFill>
                  <a:latin typeface="Times New Roman" pitchFamily="18" charset="0"/>
                  <a:cs typeface="Times New Roman" pitchFamily="18" charset="0"/>
                </a:rPr>
                <a:t>Table 2. </a:t>
              </a:r>
              <a:r>
                <a:rPr lang="en-US" sz="2000" dirty="0" smtClean="0">
                  <a:solidFill>
                    <a:srgbClr val="000000"/>
                  </a:solidFill>
                  <a:latin typeface="Times New Roman" pitchFamily="18" charset="0"/>
                  <a:cs typeface="Times New Roman" pitchFamily="18" charset="0"/>
                </a:rPr>
                <a:t>Average density of all samples on a monthly basis (kilograms/hectare). </a:t>
              </a:r>
              <a:endParaRPr lang="en-US" sz="3200" dirty="0">
                <a:solidFill>
                  <a:srgbClr val="000000"/>
                </a:solidFill>
                <a:cs typeface="Arial" charset="0"/>
              </a:endParaRPr>
            </a:p>
          </p:txBody>
        </p:sp>
        <p:sp>
          <p:nvSpPr>
            <p:cNvPr id="43" name="TextBox 13"/>
            <p:cNvSpPr txBox="1">
              <a:spLocks noChangeArrowheads="1"/>
            </p:cNvSpPr>
            <p:nvPr/>
          </p:nvSpPr>
          <p:spPr bwMode="auto">
            <a:xfrm>
              <a:off x="14689026" y="10177760"/>
              <a:ext cx="5943600" cy="281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6907" tIns="33453" rIns="66907" bIns="33453">
              <a:spAutoFit/>
            </a:bodyPr>
            <a:lstStyle>
              <a:lvl1pPr eaLnBrk="0" hangingPunct="0">
                <a:defRPr sz="1700">
                  <a:solidFill>
                    <a:schemeClr val="tx1"/>
                  </a:solidFill>
                  <a:latin typeface="Times New Roman" charset="0"/>
                  <a:ea typeface="ＭＳ Ｐゴシック" charset="0"/>
                  <a:cs typeface="ＭＳ Ｐゴシック" charset="0"/>
                </a:defRPr>
              </a:lvl1pPr>
              <a:lvl2pPr marL="742950" indent="-285750" eaLnBrk="0" hangingPunct="0">
                <a:defRPr sz="1700">
                  <a:solidFill>
                    <a:schemeClr val="tx1"/>
                  </a:solidFill>
                  <a:latin typeface="Times New Roman" charset="0"/>
                  <a:ea typeface="ＭＳ Ｐゴシック" charset="0"/>
                </a:defRPr>
              </a:lvl2pPr>
              <a:lvl3pPr marL="1143000" indent="-228600" eaLnBrk="0" hangingPunct="0">
                <a:defRPr sz="1700">
                  <a:solidFill>
                    <a:schemeClr val="tx1"/>
                  </a:solidFill>
                  <a:latin typeface="Times New Roman" charset="0"/>
                  <a:ea typeface="ＭＳ Ｐゴシック" charset="0"/>
                </a:defRPr>
              </a:lvl3pPr>
              <a:lvl4pPr marL="1600200" indent="-228600" eaLnBrk="0" hangingPunct="0">
                <a:defRPr sz="1700">
                  <a:solidFill>
                    <a:schemeClr val="tx1"/>
                  </a:solidFill>
                  <a:latin typeface="Times New Roman" charset="0"/>
                  <a:ea typeface="ＭＳ Ｐゴシック" charset="0"/>
                </a:defRPr>
              </a:lvl4pPr>
              <a:lvl5pPr marL="2057400" indent="-228600" eaLnBrk="0" hangingPunct="0">
                <a:defRPr sz="17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7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7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7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700">
                  <a:solidFill>
                    <a:schemeClr val="tx1"/>
                  </a:solidFill>
                  <a:latin typeface="Times New Roman" charset="0"/>
                  <a:ea typeface="ＭＳ Ｐゴシック" charset="0"/>
                </a:defRPr>
              </a:lvl9pPr>
            </a:lstStyle>
            <a:p>
              <a:pPr eaLnBrk="1" hangingPunct="1"/>
              <a:r>
                <a:rPr lang="en-US" sz="2000" b="1" dirty="0">
                  <a:solidFill>
                    <a:srgbClr val="000000"/>
                  </a:solidFill>
                  <a:latin typeface="Times New Roman" pitchFamily="18" charset="0"/>
                  <a:cs typeface="Times New Roman" pitchFamily="18" charset="0"/>
                </a:rPr>
                <a:t>Table 3</a:t>
              </a:r>
              <a:r>
                <a:rPr lang="en-US" sz="2000" dirty="0" smtClean="0">
                  <a:solidFill>
                    <a:srgbClr val="000000"/>
                  </a:solidFill>
                  <a:latin typeface="Times New Roman" pitchFamily="18" charset="0"/>
                  <a:cs typeface="Times New Roman" pitchFamily="18" charset="0"/>
                </a:rPr>
                <a:t>. Linear regression equation determined from height and density. </a:t>
              </a:r>
              <a:endParaRPr lang="en-US" sz="2000" dirty="0">
                <a:solidFill>
                  <a:srgbClr val="000000"/>
                </a:solidFill>
                <a:latin typeface="Times New Roman" pitchFamily="18" charset="0"/>
                <a:cs typeface="Times New Roman" pitchFamily="18" charset="0"/>
              </a:endParaRPr>
            </a:p>
          </p:txBody>
        </p:sp>
      </p:grpSp>
      <p:sp>
        <p:nvSpPr>
          <p:cNvPr id="26" name="Text Box 11"/>
          <p:cNvSpPr txBox="1">
            <a:spLocks noChangeArrowheads="1"/>
          </p:cNvSpPr>
          <p:nvPr/>
        </p:nvSpPr>
        <p:spPr bwMode="auto">
          <a:xfrm>
            <a:off x="1714502" y="1737786"/>
            <a:ext cx="13204971" cy="1169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spAutoFit/>
          </a:bodyPr>
          <a:lstStyle>
            <a:lvl1pPr defTabSz="652463" eaLnBrk="0" hangingPunct="0">
              <a:defRPr sz="1700">
                <a:solidFill>
                  <a:schemeClr val="tx1"/>
                </a:solidFill>
                <a:latin typeface="Times New Roman" charset="0"/>
                <a:ea typeface="ＭＳ Ｐゴシック" charset="0"/>
                <a:cs typeface="ＭＳ Ｐゴシック" charset="0"/>
              </a:defRPr>
            </a:lvl1pPr>
            <a:lvl2pPr marL="742950" indent="-285750" defTabSz="652463" eaLnBrk="0" hangingPunct="0">
              <a:defRPr sz="1700">
                <a:solidFill>
                  <a:schemeClr val="tx1"/>
                </a:solidFill>
                <a:latin typeface="Times New Roman" charset="0"/>
                <a:ea typeface="ＭＳ Ｐゴシック" charset="0"/>
              </a:defRPr>
            </a:lvl2pPr>
            <a:lvl3pPr marL="1143000" indent="-228600" defTabSz="652463" eaLnBrk="0" hangingPunct="0">
              <a:defRPr sz="1700">
                <a:solidFill>
                  <a:schemeClr val="tx1"/>
                </a:solidFill>
                <a:latin typeface="Times New Roman" charset="0"/>
                <a:ea typeface="ＭＳ Ｐゴシック" charset="0"/>
              </a:defRPr>
            </a:lvl3pPr>
            <a:lvl4pPr marL="1600200" indent="-228600" defTabSz="652463" eaLnBrk="0" hangingPunct="0">
              <a:defRPr sz="1700">
                <a:solidFill>
                  <a:schemeClr val="tx1"/>
                </a:solidFill>
                <a:latin typeface="Times New Roman" charset="0"/>
                <a:ea typeface="ＭＳ Ｐゴシック" charset="0"/>
              </a:defRPr>
            </a:lvl4pPr>
            <a:lvl5pPr marL="2057400" indent="-228600" defTabSz="652463" eaLnBrk="0" hangingPunct="0">
              <a:defRPr sz="1700">
                <a:solidFill>
                  <a:schemeClr val="tx1"/>
                </a:solidFill>
                <a:latin typeface="Times New Roman" charset="0"/>
                <a:ea typeface="ＭＳ Ｐゴシック" charset="0"/>
              </a:defRPr>
            </a:lvl5pPr>
            <a:lvl6pPr marL="2514600" indent="-228600" defTabSz="652463" eaLnBrk="0" fontAlgn="base" hangingPunct="0">
              <a:spcBef>
                <a:spcPct val="0"/>
              </a:spcBef>
              <a:spcAft>
                <a:spcPct val="0"/>
              </a:spcAft>
              <a:defRPr sz="1700">
                <a:solidFill>
                  <a:schemeClr val="tx1"/>
                </a:solidFill>
                <a:latin typeface="Times New Roman" charset="0"/>
                <a:ea typeface="ＭＳ Ｐゴシック" charset="0"/>
              </a:defRPr>
            </a:lvl6pPr>
            <a:lvl7pPr marL="2971800" indent="-228600" defTabSz="652463" eaLnBrk="0" fontAlgn="base" hangingPunct="0">
              <a:spcBef>
                <a:spcPct val="0"/>
              </a:spcBef>
              <a:spcAft>
                <a:spcPct val="0"/>
              </a:spcAft>
              <a:defRPr sz="1700">
                <a:solidFill>
                  <a:schemeClr val="tx1"/>
                </a:solidFill>
                <a:latin typeface="Times New Roman" charset="0"/>
                <a:ea typeface="ＭＳ Ｐゴシック" charset="0"/>
              </a:defRPr>
            </a:lvl7pPr>
            <a:lvl8pPr marL="3429000" indent="-228600" defTabSz="652463" eaLnBrk="0" fontAlgn="base" hangingPunct="0">
              <a:spcBef>
                <a:spcPct val="0"/>
              </a:spcBef>
              <a:spcAft>
                <a:spcPct val="0"/>
              </a:spcAft>
              <a:defRPr sz="1700">
                <a:solidFill>
                  <a:schemeClr val="tx1"/>
                </a:solidFill>
                <a:latin typeface="Times New Roman" charset="0"/>
                <a:ea typeface="ＭＳ Ｐゴシック" charset="0"/>
              </a:defRPr>
            </a:lvl8pPr>
            <a:lvl9pPr marL="3886200" indent="-228600" defTabSz="652463" eaLnBrk="0" fontAlgn="base" hangingPunct="0">
              <a:spcBef>
                <a:spcPct val="0"/>
              </a:spcBef>
              <a:spcAft>
                <a:spcPct val="0"/>
              </a:spcAft>
              <a:defRPr sz="1700">
                <a:solidFill>
                  <a:schemeClr val="tx1"/>
                </a:solidFill>
                <a:latin typeface="Times New Roman" charset="0"/>
                <a:ea typeface="ＭＳ Ｐゴシック" charset="0"/>
              </a:defRPr>
            </a:lvl9pPr>
          </a:lstStyle>
          <a:p>
            <a:pPr eaLnBrk="1" hangingPunct="1"/>
            <a:r>
              <a:rPr lang="en-US" sz="7000" b="1" dirty="0">
                <a:solidFill>
                  <a:srgbClr val="FFFFFF"/>
                </a:solidFill>
                <a:latin typeface="Arial" charset="0"/>
              </a:rPr>
              <a:t>College of Veterinary Medicine</a:t>
            </a:r>
          </a:p>
        </p:txBody>
      </p:sp>
      <p:sp>
        <p:nvSpPr>
          <p:cNvPr id="2" name="Rectangle 1"/>
          <p:cNvSpPr/>
          <p:nvPr/>
        </p:nvSpPr>
        <p:spPr>
          <a:xfrm>
            <a:off x="0" y="3221904"/>
            <a:ext cx="32918400" cy="2548275"/>
          </a:xfrm>
          <a:prstGeom prst="rect">
            <a:avLst/>
          </a:prstGeom>
          <a:solidFill>
            <a:srgbClr val="D8CFB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Box 13"/>
          <p:cNvSpPr txBox="1">
            <a:spLocks noChangeArrowheads="1"/>
          </p:cNvSpPr>
          <p:nvPr/>
        </p:nvSpPr>
        <p:spPr bwMode="auto">
          <a:xfrm>
            <a:off x="1766314" y="3341885"/>
            <a:ext cx="31779339" cy="2431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defTabSz="652463" eaLnBrk="0" hangingPunct="0">
              <a:defRPr sz="1700">
                <a:solidFill>
                  <a:schemeClr val="tx1"/>
                </a:solidFill>
                <a:latin typeface="Times New Roman" charset="0"/>
                <a:ea typeface="ＭＳ Ｐゴシック" charset="0"/>
                <a:cs typeface="ＭＳ Ｐゴシック" charset="0"/>
              </a:defRPr>
            </a:lvl1pPr>
            <a:lvl2pPr marL="742950" indent="-285750" defTabSz="652463" eaLnBrk="0" hangingPunct="0">
              <a:defRPr sz="1700">
                <a:solidFill>
                  <a:schemeClr val="tx1"/>
                </a:solidFill>
                <a:latin typeface="Times New Roman" charset="0"/>
                <a:ea typeface="ＭＳ Ｐゴシック" charset="0"/>
              </a:defRPr>
            </a:lvl2pPr>
            <a:lvl3pPr marL="1143000" indent="-228600" defTabSz="652463" eaLnBrk="0" hangingPunct="0">
              <a:defRPr sz="1700">
                <a:solidFill>
                  <a:schemeClr val="tx1"/>
                </a:solidFill>
                <a:latin typeface="Times New Roman" charset="0"/>
                <a:ea typeface="ＭＳ Ｐゴシック" charset="0"/>
              </a:defRPr>
            </a:lvl3pPr>
            <a:lvl4pPr marL="1600200" indent="-228600" defTabSz="652463" eaLnBrk="0" hangingPunct="0">
              <a:defRPr sz="1700">
                <a:solidFill>
                  <a:schemeClr val="tx1"/>
                </a:solidFill>
                <a:latin typeface="Times New Roman" charset="0"/>
                <a:ea typeface="ＭＳ Ｐゴシック" charset="0"/>
              </a:defRPr>
            </a:lvl4pPr>
            <a:lvl5pPr marL="2057400" indent="-228600" defTabSz="652463" eaLnBrk="0" hangingPunct="0">
              <a:defRPr sz="1700">
                <a:solidFill>
                  <a:schemeClr val="tx1"/>
                </a:solidFill>
                <a:latin typeface="Times New Roman" charset="0"/>
                <a:ea typeface="ＭＳ Ｐゴシック" charset="0"/>
              </a:defRPr>
            </a:lvl5pPr>
            <a:lvl6pPr marL="2514600" indent="-228600" defTabSz="652463" eaLnBrk="0" fontAlgn="base" hangingPunct="0">
              <a:spcBef>
                <a:spcPct val="0"/>
              </a:spcBef>
              <a:spcAft>
                <a:spcPct val="0"/>
              </a:spcAft>
              <a:defRPr sz="1700">
                <a:solidFill>
                  <a:schemeClr val="tx1"/>
                </a:solidFill>
                <a:latin typeface="Times New Roman" charset="0"/>
                <a:ea typeface="ＭＳ Ｐゴシック" charset="0"/>
              </a:defRPr>
            </a:lvl6pPr>
            <a:lvl7pPr marL="2971800" indent="-228600" defTabSz="652463" eaLnBrk="0" fontAlgn="base" hangingPunct="0">
              <a:spcBef>
                <a:spcPct val="0"/>
              </a:spcBef>
              <a:spcAft>
                <a:spcPct val="0"/>
              </a:spcAft>
              <a:defRPr sz="1700">
                <a:solidFill>
                  <a:schemeClr val="tx1"/>
                </a:solidFill>
                <a:latin typeface="Times New Roman" charset="0"/>
                <a:ea typeface="ＭＳ Ｐゴシック" charset="0"/>
              </a:defRPr>
            </a:lvl7pPr>
            <a:lvl8pPr marL="3429000" indent="-228600" defTabSz="652463" eaLnBrk="0" fontAlgn="base" hangingPunct="0">
              <a:spcBef>
                <a:spcPct val="0"/>
              </a:spcBef>
              <a:spcAft>
                <a:spcPct val="0"/>
              </a:spcAft>
              <a:defRPr sz="1700">
                <a:solidFill>
                  <a:schemeClr val="tx1"/>
                </a:solidFill>
                <a:latin typeface="Times New Roman" charset="0"/>
                <a:ea typeface="ＭＳ Ｐゴシック" charset="0"/>
              </a:defRPr>
            </a:lvl8pPr>
            <a:lvl9pPr marL="3886200" indent="-228600" defTabSz="652463" eaLnBrk="0" fontAlgn="base" hangingPunct="0">
              <a:spcBef>
                <a:spcPct val="0"/>
              </a:spcBef>
              <a:spcAft>
                <a:spcPct val="0"/>
              </a:spcAft>
              <a:defRPr sz="1700">
                <a:solidFill>
                  <a:schemeClr val="tx1"/>
                </a:solidFill>
                <a:latin typeface="Times New Roman" charset="0"/>
                <a:ea typeface="ＭＳ Ｐゴシック" charset="0"/>
              </a:defRPr>
            </a:lvl9pPr>
          </a:lstStyle>
          <a:p>
            <a:pPr eaLnBrk="1" hangingPunct="1">
              <a:spcBef>
                <a:spcPct val="50000"/>
              </a:spcBef>
            </a:pPr>
            <a:r>
              <a:rPr lang="en-US" sz="4400" b="1" dirty="0" smtClean="0">
                <a:solidFill>
                  <a:srgbClr val="4C452B"/>
                </a:solidFill>
                <a:latin typeface="Arial" charset="0"/>
              </a:rPr>
              <a:t>Michelle Christianson</a:t>
            </a:r>
            <a:r>
              <a:rPr lang="en-US" sz="4400" b="1" baseline="30000" dirty="0" smtClean="0">
                <a:solidFill>
                  <a:srgbClr val="4C452B"/>
                </a:solidFill>
                <a:latin typeface="Arial" charset="0"/>
              </a:rPr>
              <a:t>1</a:t>
            </a:r>
            <a:r>
              <a:rPr lang="en-US" sz="4400" b="1" dirty="0" smtClean="0">
                <a:solidFill>
                  <a:srgbClr val="4C452B"/>
                </a:solidFill>
                <a:latin typeface="Arial" charset="0"/>
              </a:rPr>
              <a:t>, Peter Lammers</a:t>
            </a:r>
            <a:r>
              <a:rPr lang="en-US" sz="4400" b="1" baseline="30000" dirty="0" smtClean="0">
                <a:solidFill>
                  <a:srgbClr val="4C452B"/>
                </a:solidFill>
                <a:latin typeface="Arial" charset="0"/>
              </a:rPr>
              <a:t>2</a:t>
            </a:r>
            <a:r>
              <a:rPr lang="en-US" sz="4400" b="1" dirty="0" smtClean="0">
                <a:solidFill>
                  <a:srgbClr val="4C452B"/>
                </a:solidFill>
                <a:latin typeface="Arial" charset="0"/>
              </a:rPr>
              <a:t>, Renee Dewell</a:t>
            </a:r>
            <a:r>
              <a:rPr lang="en-US" sz="4400" b="1" baseline="30000" dirty="0" smtClean="0">
                <a:solidFill>
                  <a:srgbClr val="4C452B"/>
                </a:solidFill>
                <a:latin typeface="Arial" charset="0"/>
              </a:rPr>
              <a:t>1</a:t>
            </a:r>
            <a:r>
              <a:rPr lang="en-US" sz="4400" b="1" dirty="0" smtClean="0">
                <a:solidFill>
                  <a:srgbClr val="4C452B"/>
                </a:solidFill>
                <a:latin typeface="Arial" charset="0"/>
              </a:rPr>
              <a:t>, Jessica Juarez</a:t>
            </a:r>
            <a:r>
              <a:rPr lang="en-US" sz="4400" b="1" baseline="30000" dirty="0" smtClean="0">
                <a:solidFill>
                  <a:srgbClr val="4C452B"/>
                </a:solidFill>
                <a:latin typeface="Arial" charset="0"/>
              </a:rPr>
              <a:t>1</a:t>
            </a:r>
            <a:r>
              <a:rPr lang="en-US" sz="4400" b="1" dirty="0" smtClean="0">
                <a:solidFill>
                  <a:srgbClr val="4C452B"/>
                </a:solidFill>
                <a:latin typeface="Arial" charset="0"/>
              </a:rPr>
              <a:t>, Suzanne Millman</a:t>
            </a:r>
            <a:r>
              <a:rPr lang="en-US" sz="4400" b="1" baseline="30000" dirty="0" smtClean="0">
                <a:solidFill>
                  <a:srgbClr val="4C452B"/>
                </a:solidFill>
                <a:latin typeface="Arial" charset="0"/>
              </a:rPr>
              <a:t>1</a:t>
            </a:r>
          </a:p>
          <a:p>
            <a:pPr eaLnBrk="1" hangingPunct="1">
              <a:spcBef>
                <a:spcPct val="50000"/>
              </a:spcBef>
            </a:pPr>
            <a:r>
              <a:rPr lang="en-US" sz="3600" baseline="30000" dirty="0" smtClean="0">
                <a:solidFill>
                  <a:srgbClr val="4C452B"/>
                </a:solidFill>
                <a:latin typeface="Arial" charset="0"/>
              </a:rPr>
              <a:t>1</a:t>
            </a:r>
            <a:r>
              <a:rPr lang="en-US" sz="3600" dirty="0" smtClean="0">
                <a:solidFill>
                  <a:srgbClr val="4C452B"/>
                </a:solidFill>
                <a:latin typeface="Arial" charset="0"/>
              </a:rPr>
              <a:t>Department of Veterinary Diagnostic and Production Animal Medicine, Iowa State University College of Veterinary Medicine, Ames, IA</a:t>
            </a:r>
          </a:p>
          <a:p>
            <a:pPr eaLnBrk="1" hangingPunct="1">
              <a:spcBef>
                <a:spcPct val="50000"/>
              </a:spcBef>
            </a:pPr>
            <a:r>
              <a:rPr lang="en-US" sz="3600" baseline="30000" dirty="0" smtClean="0">
                <a:solidFill>
                  <a:srgbClr val="4C452B"/>
                </a:solidFill>
                <a:latin typeface="Arial" charset="0"/>
              </a:rPr>
              <a:t>2</a:t>
            </a:r>
            <a:r>
              <a:rPr lang="en-US" sz="3600" dirty="0" smtClean="0">
                <a:solidFill>
                  <a:srgbClr val="4C452B"/>
                </a:solidFill>
                <a:latin typeface="Arial" charset="0"/>
              </a:rPr>
              <a:t>Department of Agriculture, Illinois State University, Normal IL</a:t>
            </a:r>
            <a:endParaRPr lang="en-US" sz="3600" dirty="0">
              <a:solidFill>
                <a:srgbClr val="4C452B"/>
              </a:solidFill>
              <a:latin typeface="Arial" charset="0"/>
            </a:endParaRPr>
          </a:p>
        </p:txBody>
      </p:sp>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060900" y="40287706"/>
            <a:ext cx="2743200" cy="2130552"/>
          </a:xfrm>
          <a:prstGeom prst="rect">
            <a:avLst/>
          </a:prstGeom>
        </p:spPr>
      </p:pic>
      <p:sp>
        <p:nvSpPr>
          <p:cNvPr id="51" name="TextBox 13"/>
          <p:cNvSpPr txBox="1">
            <a:spLocks noChangeArrowheads="1"/>
          </p:cNvSpPr>
          <p:nvPr/>
        </p:nvSpPr>
        <p:spPr bwMode="auto">
          <a:xfrm>
            <a:off x="21997990" y="14361080"/>
            <a:ext cx="8915400" cy="452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6907" tIns="33453" rIns="66907" bIns="33453">
            <a:spAutoFit/>
          </a:bodyPr>
          <a:lstStyle>
            <a:lvl1pPr eaLnBrk="0" hangingPunct="0">
              <a:defRPr sz="1700">
                <a:solidFill>
                  <a:schemeClr val="tx1"/>
                </a:solidFill>
                <a:latin typeface="Times New Roman" charset="0"/>
                <a:ea typeface="ＭＳ Ｐゴシック" charset="0"/>
                <a:cs typeface="ＭＳ Ｐゴシック" charset="0"/>
              </a:defRPr>
            </a:lvl1pPr>
            <a:lvl2pPr marL="742950" indent="-285750" eaLnBrk="0" hangingPunct="0">
              <a:defRPr sz="1700">
                <a:solidFill>
                  <a:schemeClr val="tx1"/>
                </a:solidFill>
                <a:latin typeface="Times New Roman" charset="0"/>
                <a:ea typeface="ＭＳ Ｐゴシック" charset="0"/>
              </a:defRPr>
            </a:lvl2pPr>
            <a:lvl3pPr marL="1143000" indent="-228600" eaLnBrk="0" hangingPunct="0">
              <a:defRPr sz="1700">
                <a:solidFill>
                  <a:schemeClr val="tx1"/>
                </a:solidFill>
                <a:latin typeface="Times New Roman" charset="0"/>
                <a:ea typeface="ＭＳ Ｐゴシック" charset="0"/>
              </a:defRPr>
            </a:lvl3pPr>
            <a:lvl4pPr marL="1600200" indent="-228600" eaLnBrk="0" hangingPunct="0">
              <a:defRPr sz="1700">
                <a:solidFill>
                  <a:schemeClr val="tx1"/>
                </a:solidFill>
                <a:latin typeface="Times New Roman" charset="0"/>
                <a:ea typeface="ＭＳ Ｐゴシック" charset="0"/>
              </a:defRPr>
            </a:lvl4pPr>
            <a:lvl5pPr marL="2057400" indent="-228600" eaLnBrk="0" hangingPunct="0">
              <a:defRPr sz="17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7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7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7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700">
                <a:solidFill>
                  <a:schemeClr val="tx1"/>
                </a:solidFill>
                <a:latin typeface="Times New Roman" charset="0"/>
                <a:ea typeface="ＭＳ Ｐゴシック" charset="0"/>
              </a:defRPr>
            </a:lvl9pPr>
          </a:lstStyle>
          <a:p>
            <a:pPr eaLnBrk="1" hangingPunct="1"/>
            <a:r>
              <a:rPr lang="en-US" sz="2000" b="1" dirty="0" smtClean="0">
                <a:solidFill>
                  <a:srgbClr val="000000"/>
                </a:solidFill>
                <a:latin typeface="Times New Roman" pitchFamily="18" charset="0"/>
                <a:cs typeface="Times New Roman" pitchFamily="18" charset="0"/>
              </a:rPr>
              <a:t>Figure 3. </a:t>
            </a:r>
            <a:r>
              <a:rPr lang="en-US" sz="2000" dirty="0">
                <a:solidFill>
                  <a:srgbClr val="000000"/>
                </a:solidFill>
                <a:latin typeface="Times New Roman" pitchFamily="18" charset="0"/>
                <a:cs typeface="Times New Roman" pitchFamily="18" charset="0"/>
              </a:rPr>
              <a:t>Chopping forage into 2.5 cm pieces with a paper cutter. </a:t>
            </a:r>
            <a:r>
              <a:rPr lang="en-US" sz="2000" dirty="0" smtClean="0">
                <a:solidFill>
                  <a:srgbClr val="000000"/>
                </a:solidFill>
                <a:latin typeface="Times New Roman" pitchFamily="18" charset="0"/>
                <a:cs typeface="Times New Roman" pitchFamily="18" charset="0"/>
              </a:rPr>
              <a:t>. </a:t>
            </a:r>
            <a:r>
              <a:rPr lang="en-US" sz="2500" dirty="0" smtClean="0">
                <a:solidFill>
                  <a:srgbClr val="000000"/>
                </a:solidFill>
                <a:latin typeface="Arial" charset="0"/>
                <a:cs typeface="Arial" charset="0"/>
              </a:rPr>
              <a:t> </a:t>
            </a:r>
            <a:endParaRPr lang="en-US" sz="3200" dirty="0">
              <a:solidFill>
                <a:srgbClr val="000000"/>
              </a:solidFill>
              <a:cs typeface="Arial" charset="0"/>
            </a:endParaRPr>
          </a:p>
        </p:txBody>
      </p:sp>
    </p:spTree>
    <p:extLst>
      <p:ext uri="{BB962C8B-B14F-4D97-AF65-F5344CB8AC3E}">
        <p14:creationId xmlns:p14="http://schemas.microsoft.com/office/powerpoint/2010/main" val="363057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1696</TotalTime>
  <Words>856</Words>
  <Application>Microsoft Office PowerPoint</Application>
  <PresentationFormat>Custom</PresentationFormat>
  <Paragraphs>72</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ISU CVM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Greazel</dc:creator>
  <cp:lastModifiedBy>Dewell, Renee' [VDPAM]</cp:lastModifiedBy>
  <cp:revision>58</cp:revision>
  <dcterms:created xsi:type="dcterms:W3CDTF">2012-07-16T20:21:01Z</dcterms:created>
  <dcterms:modified xsi:type="dcterms:W3CDTF">2014-02-14T21:32:49Z</dcterms:modified>
</cp:coreProperties>
</file>